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58" r:id="rId4"/>
    <p:sldId id="261" r:id="rId5"/>
    <p:sldId id="263"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A84255-297F-446F-B377-E3313ED67A9F}"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1619003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A84255-297F-446F-B377-E3313ED67A9F}"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736164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A84255-297F-446F-B377-E3313ED67A9F}"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141553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A84255-297F-446F-B377-E3313ED67A9F}"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2694678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84255-297F-446F-B377-E3313ED67A9F}" type="datetimeFigureOut">
              <a:rPr lang="en-GB" smtClean="0"/>
              <a:t>25/01/2018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82001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A84255-297F-446F-B377-E3313ED67A9F}"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3104767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A84255-297F-446F-B377-E3313ED67A9F}" type="datetimeFigureOut">
              <a:rPr lang="en-GB" smtClean="0"/>
              <a:t>25/01/2018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8180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A84255-297F-446F-B377-E3313ED67A9F}" type="datetimeFigureOut">
              <a:rPr lang="en-GB" smtClean="0"/>
              <a:t>25/01/2018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365564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84255-297F-446F-B377-E3313ED67A9F}" type="datetimeFigureOut">
              <a:rPr lang="en-GB" smtClean="0"/>
              <a:t>25/01/2018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251894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84255-297F-446F-B377-E3313ED67A9F}"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2301909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84255-297F-446F-B377-E3313ED67A9F}" type="datetimeFigureOut">
              <a:rPr lang="en-GB" smtClean="0"/>
              <a:t>25/01/2018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7D0308-8606-4F32-94DB-D2617E0D2CA1}" type="slidenum">
              <a:rPr lang="en-GB" smtClean="0"/>
              <a:t>‹#›</a:t>
            </a:fld>
            <a:endParaRPr lang="en-GB"/>
          </a:p>
        </p:txBody>
      </p:sp>
    </p:spTree>
    <p:extLst>
      <p:ext uri="{BB962C8B-B14F-4D97-AF65-F5344CB8AC3E}">
        <p14:creationId xmlns:p14="http://schemas.microsoft.com/office/powerpoint/2010/main" val="835475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84255-297F-446F-B377-E3313ED67A9F}" type="datetimeFigureOut">
              <a:rPr lang="en-GB" smtClean="0"/>
              <a:t>25/01/2018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D0308-8606-4F32-94DB-D2617E0D2CA1}" type="slidenum">
              <a:rPr lang="en-GB" smtClean="0"/>
              <a:t>‹#›</a:t>
            </a:fld>
            <a:endParaRPr lang="en-GB"/>
          </a:p>
        </p:txBody>
      </p:sp>
    </p:spTree>
    <p:extLst>
      <p:ext uri="{BB962C8B-B14F-4D97-AF65-F5344CB8AC3E}">
        <p14:creationId xmlns:p14="http://schemas.microsoft.com/office/powerpoint/2010/main" val="4004188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Historical Context</a:t>
            </a:r>
            <a:endParaRPr lang="en-GB" sz="3600" b="1" dirty="0">
              <a:effectLst>
                <a:outerShdw blurRad="38100" dist="38100" dir="2700000" algn="tl">
                  <a:srgbClr val="000000">
                    <a:alpha val="43137"/>
                  </a:srgbClr>
                </a:outerShdw>
              </a:effectLst>
            </a:endParaRPr>
          </a:p>
        </p:txBody>
      </p:sp>
      <p:sp>
        <p:nvSpPr>
          <p:cNvPr id="3" name="Rectangle 2"/>
          <p:cNvSpPr/>
          <p:nvPr/>
        </p:nvSpPr>
        <p:spPr>
          <a:xfrm>
            <a:off x="467544" y="1166843"/>
            <a:ext cx="4968552" cy="5078313"/>
          </a:xfrm>
          <a:prstGeom prst="rect">
            <a:avLst/>
          </a:prstGeom>
          <a:ln w="60325">
            <a:solidFill>
              <a:srgbClr val="7030A0"/>
            </a:solidFill>
          </a:ln>
        </p:spPr>
        <p:txBody>
          <a:bodyPr wrap="square">
            <a:spAutoFit/>
          </a:bodyPr>
          <a:lstStyle/>
          <a:p>
            <a:r>
              <a:rPr lang="en-GB" dirty="0" smtClean="0"/>
              <a:t>The Jewish people in Europe have had a troubled history and suffered persecution and violence for centuries. </a:t>
            </a:r>
          </a:p>
          <a:p>
            <a:endParaRPr lang="en-GB" dirty="0"/>
          </a:p>
          <a:p>
            <a:r>
              <a:rPr lang="en-GB" dirty="0" smtClean="0"/>
              <a:t>By the beginning of WWI, however, Jews in Western Europe has acquired equal civil rights and become prominent and respected members of their communities. </a:t>
            </a:r>
          </a:p>
          <a:p>
            <a:endParaRPr lang="en-GB" dirty="0"/>
          </a:p>
          <a:p>
            <a:r>
              <a:rPr lang="en-GB" dirty="0" smtClean="0"/>
              <a:t>Hitler was democratically elected Chancellor in January 1933 and soon passed an ‘enabling law’ which consolidated his power into a dictatorship. </a:t>
            </a:r>
          </a:p>
          <a:p>
            <a:endParaRPr lang="en-GB" dirty="0"/>
          </a:p>
          <a:p>
            <a:r>
              <a:rPr lang="en-GB" dirty="0" smtClean="0"/>
              <a:t>There followed a series of changes in the law which began to remove the rights of Jewish people. This legislature prepared the ground for the creation of the Ghettos in 1942 and ultimately to Hitler’s Final Solution to ‘the problem of the Jews’.</a:t>
            </a:r>
            <a:endParaRPr lang="en-GB" dirty="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345" y="1489441"/>
            <a:ext cx="3258939" cy="221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5479" y="4077072"/>
            <a:ext cx="1734556" cy="1865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69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How would you use acting skills to play the role of Dr </a:t>
            </a:r>
            <a:r>
              <a:rPr lang="en-GB" dirty="0" err="1" smtClean="0"/>
              <a:t>Korczak</a:t>
            </a:r>
            <a:r>
              <a:rPr lang="en-GB" dirty="0" smtClean="0"/>
              <a:t>?</a:t>
            </a:r>
          </a:p>
          <a:p>
            <a:endParaRPr lang="en-GB" dirty="0"/>
          </a:p>
          <a:p>
            <a:r>
              <a:rPr lang="en-GB" dirty="0" smtClean="0"/>
              <a:t>How would you use costume to play the role of Dr </a:t>
            </a:r>
            <a:r>
              <a:rPr lang="en-GB" dirty="0" err="1" smtClean="0"/>
              <a:t>Korczak</a:t>
            </a:r>
            <a:r>
              <a:rPr lang="en-GB" smtClean="0"/>
              <a:t>?</a:t>
            </a:r>
            <a:endParaRPr lang="en-GB"/>
          </a:p>
        </p:txBody>
      </p:sp>
    </p:spTree>
    <p:extLst>
      <p:ext uri="{BB962C8B-B14F-4D97-AF65-F5344CB8AC3E}">
        <p14:creationId xmlns:p14="http://schemas.microsoft.com/office/powerpoint/2010/main" val="16382885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Historical Context</a:t>
            </a:r>
            <a:endParaRPr lang="en-GB" sz="36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68252" y="1268760"/>
            <a:ext cx="6046440" cy="1082551"/>
          </a:xfrm>
        </p:spPr>
        <p:txBody>
          <a:bodyPr/>
          <a:lstStyle/>
          <a:p>
            <a:endParaRPr lang="en-GB"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943" t="24585" r="23008" b="8555"/>
          <a:stretch/>
        </p:blipFill>
        <p:spPr bwMode="auto">
          <a:xfrm>
            <a:off x="1423120" y="896102"/>
            <a:ext cx="6336704" cy="5510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37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Historical Context</a:t>
            </a:r>
            <a:endParaRPr lang="en-GB" sz="3600" b="1" dirty="0">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1568252" y="1268760"/>
            <a:ext cx="6046440" cy="1082551"/>
          </a:xfrm>
        </p:spPr>
        <p:txBody>
          <a:bodyPr/>
          <a:lstStyle/>
          <a:p>
            <a:endParaRPr lang="en-GB"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455" t="15349" r="23334" b="10144"/>
          <a:stretch/>
        </p:blipFill>
        <p:spPr bwMode="auto">
          <a:xfrm>
            <a:off x="1691681" y="1014681"/>
            <a:ext cx="5555998" cy="5366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55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The Warsaw Ghetto</a:t>
            </a:r>
            <a:endParaRPr lang="en-GB" sz="3600" b="1" dirty="0">
              <a:effectLst>
                <a:outerShdw blurRad="38100" dist="38100" dir="2700000" algn="tl">
                  <a:srgbClr val="000000">
                    <a:alpha val="43137"/>
                  </a:srgbClr>
                </a:outerShdw>
              </a:effectLst>
            </a:endParaRPr>
          </a:p>
        </p:txBody>
      </p:sp>
      <p:sp>
        <p:nvSpPr>
          <p:cNvPr id="3" name="Rectangle 2"/>
          <p:cNvSpPr/>
          <p:nvPr/>
        </p:nvSpPr>
        <p:spPr>
          <a:xfrm>
            <a:off x="252297" y="1052736"/>
            <a:ext cx="2879544" cy="5355312"/>
          </a:xfrm>
          <a:prstGeom prst="rect">
            <a:avLst/>
          </a:prstGeom>
          <a:ln w="73025">
            <a:solidFill>
              <a:srgbClr val="FFFF00"/>
            </a:solidFill>
          </a:ln>
        </p:spPr>
        <p:txBody>
          <a:bodyPr wrap="square">
            <a:spAutoFit/>
          </a:bodyPr>
          <a:lstStyle/>
          <a:p>
            <a:r>
              <a:rPr lang="en-GB" dirty="0" smtClean="0"/>
              <a:t>The Warsaw Ghetto was established in 1940. Jewish people were evicted from their homes, stripped of their possessions and jobs and forced to wear armbands with the yellow star.</a:t>
            </a:r>
          </a:p>
          <a:p>
            <a:endParaRPr lang="en-GB" dirty="0" smtClean="0"/>
          </a:p>
          <a:p>
            <a:r>
              <a:rPr lang="en-GB" dirty="0" smtClean="0"/>
              <a:t>They were moved to specific streets in a walled area of the city and could only leave the ghetto with a special permit. </a:t>
            </a:r>
          </a:p>
          <a:p>
            <a:endParaRPr lang="en-GB" dirty="0"/>
          </a:p>
          <a:p>
            <a:r>
              <a:rPr lang="en-GB" dirty="0" smtClean="0"/>
              <a:t>The ghetto represented 2.4% of the area of the city of Warsaw, yet it held 30% of the city’s population</a:t>
            </a:r>
            <a:endParaRPr lang="en-GB" dirty="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862" t="28488" r="19431" b="16748"/>
          <a:stretch/>
        </p:blipFill>
        <p:spPr bwMode="auto">
          <a:xfrm>
            <a:off x="3491880" y="1628800"/>
            <a:ext cx="5544616" cy="3614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958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Life in the Ghetto</a:t>
            </a:r>
            <a:endParaRPr lang="en-GB" sz="3600" b="1" dirty="0">
              <a:effectLst>
                <a:outerShdw blurRad="38100" dist="38100" dir="2700000" algn="tl">
                  <a:srgbClr val="000000">
                    <a:alpha val="43137"/>
                  </a:srgbClr>
                </a:outerShdw>
              </a:effectLst>
            </a:endParaRPr>
          </a:p>
        </p:txBody>
      </p:sp>
      <p:sp>
        <p:nvSpPr>
          <p:cNvPr id="2" name="Rectangle 1"/>
          <p:cNvSpPr/>
          <p:nvPr/>
        </p:nvSpPr>
        <p:spPr>
          <a:xfrm>
            <a:off x="395536" y="1025875"/>
            <a:ext cx="8038628" cy="5355312"/>
          </a:xfrm>
          <a:prstGeom prst="rect">
            <a:avLst/>
          </a:prstGeom>
          <a:ln w="73025">
            <a:solidFill>
              <a:schemeClr val="accent6">
                <a:lumMod val="75000"/>
              </a:schemeClr>
            </a:solidFill>
          </a:ln>
        </p:spPr>
        <p:txBody>
          <a:bodyPr wrap="square">
            <a:spAutoFit/>
          </a:bodyPr>
          <a:lstStyle/>
          <a:p>
            <a:r>
              <a:rPr lang="en-GB" dirty="0" smtClean="0"/>
              <a:t>The ghettos were essentially large prison camps, controlled and well guarded by the German police to ensure that there was no contact between the Jewish and non-Jewish population of the city. </a:t>
            </a:r>
          </a:p>
          <a:p>
            <a:endParaRPr lang="en-GB" dirty="0"/>
          </a:p>
          <a:p>
            <a:r>
              <a:rPr lang="en-GB" dirty="0" smtClean="0"/>
              <a:t>Any Jews caught outside the ghetto could, by law, be shot on sight and the penalties for those outside the ghetto who didn’t inform on Jews were severe.</a:t>
            </a:r>
          </a:p>
          <a:p>
            <a:endParaRPr lang="en-GB" dirty="0" smtClean="0"/>
          </a:p>
          <a:p>
            <a:r>
              <a:rPr lang="en-GB" dirty="0" smtClean="0"/>
              <a:t>The Jewish people within the ghetto were entirely dependent on the German authorities who controlled the amount of food, medicine, and other vital supplies allowed into the ghetto. </a:t>
            </a:r>
          </a:p>
          <a:p>
            <a:endParaRPr lang="en-GB" dirty="0"/>
          </a:p>
          <a:p>
            <a:r>
              <a:rPr lang="en-GB" dirty="0" smtClean="0"/>
              <a:t>The ghetto was severely overcrowded; at its height, the population reached 490,000. Conditions were unbearably cramped and families were crowded together without adequate food or water. </a:t>
            </a:r>
          </a:p>
          <a:p>
            <a:endParaRPr lang="en-GB" dirty="0"/>
          </a:p>
          <a:p>
            <a:r>
              <a:rPr lang="en-GB" dirty="0" smtClean="0"/>
              <a:t>Medical supplies were severely limited and many children and adults died of disease which spread quickly within the close confines. Food was scarce and by the start of 1941 two thousand people a month were dying of starvation. Many others died from casual executions carried out by the Nazis</a:t>
            </a:r>
            <a:endParaRPr lang="en-GB" dirty="0"/>
          </a:p>
        </p:txBody>
      </p:sp>
    </p:spTree>
    <p:extLst>
      <p:ext uri="{BB962C8B-B14F-4D97-AF65-F5344CB8AC3E}">
        <p14:creationId xmlns:p14="http://schemas.microsoft.com/office/powerpoint/2010/main" val="388652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1200329"/>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Maintaining Order in the Ghetto</a:t>
            </a:r>
            <a:endParaRPr lang="en-GB" sz="3600" b="1" dirty="0">
              <a:effectLst>
                <a:outerShdw blurRad="38100" dist="38100" dir="2700000" algn="tl">
                  <a:srgbClr val="000000">
                    <a:alpha val="43137"/>
                  </a:srgbClr>
                </a:outerShdw>
              </a:effectLst>
            </a:endParaRPr>
          </a:p>
        </p:txBody>
      </p:sp>
      <p:sp>
        <p:nvSpPr>
          <p:cNvPr id="2" name="Rectangle 1"/>
          <p:cNvSpPr/>
          <p:nvPr/>
        </p:nvSpPr>
        <p:spPr>
          <a:xfrm>
            <a:off x="230357" y="1269380"/>
            <a:ext cx="4051920" cy="5078313"/>
          </a:xfrm>
          <a:prstGeom prst="rect">
            <a:avLst/>
          </a:prstGeom>
          <a:ln w="66675">
            <a:solidFill>
              <a:srgbClr val="FF0000"/>
            </a:solidFill>
          </a:ln>
        </p:spPr>
        <p:txBody>
          <a:bodyPr wrap="square">
            <a:spAutoFit/>
          </a:bodyPr>
          <a:lstStyle/>
          <a:p>
            <a:r>
              <a:rPr lang="en-GB" dirty="0" smtClean="0"/>
              <a:t>The Nazi’s created a </a:t>
            </a:r>
            <a:r>
              <a:rPr lang="en-GB" dirty="0" err="1" smtClean="0"/>
              <a:t>Judenrat</a:t>
            </a:r>
            <a:r>
              <a:rPr lang="en-GB" dirty="0" smtClean="0"/>
              <a:t> or council for each ghetto to carry out their orders and to act as the go-between between themselves and the Jewish people. The head of the Warsaw </a:t>
            </a:r>
            <a:r>
              <a:rPr lang="en-GB" dirty="0" err="1" smtClean="0"/>
              <a:t>Judenrat</a:t>
            </a:r>
            <a:r>
              <a:rPr lang="en-GB" dirty="0" smtClean="0"/>
              <a:t> was Adam </a:t>
            </a:r>
            <a:r>
              <a:rPr lang="en-GB" dirty="0" err="1" smtClean="0"/>
              <a:t>Cerniakov</a:t>
            </a:r>
            <a:r>
              <a:rPr lang="en-GB" dirty="0" smtClean="0"/>
              <a:t>. </a:t>
            </a:r>
          </a:p>
          <a:p>
            <a:endParaRPr lang="en-GB" dirty="0"/>
          </a:p>
          <a:p>
            <a:r>
              <a:rPr lang="en-GB" dirty="0" smtClean="0"/>
              <a:t>Jewish councils were often torn between their responsibility to help their fellow Jews as much as possible and their instructions to carry out the orders of the Nazi authorities, often at the expense of their fellow Jews. </a:t>
            </a:r>
          </a:p>
          <a:p>
            <a:endParaRPr lang="en-GB" dirty="0" smtClean="0"/>
          </a:p>
          <a:p>
            <a:r>
              <a:rPr lang="en-GB" dirty="0" smtClean="0"/>
              <a:t>Towards the end of the end of the war, the </a:t>
            </a:r>
            <a:r>
              <a:rPr lang="en-GB" dirty="0" err="1" smtClean="0"/>
              <a:t>Judenrat</a:t>
            </a:r>
            <a:r>
              <a:rPr lang="en-GB" dirty="0" smtClean="0"/>
              <a:t> was forced to deliver Jews to the deportation trains that were taking them to their deaths</a:t>
            </a:r>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204864"/>
            <a:ext cx="3763847"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946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JANUSZ KORCZAK</a:t>
            </a:r>
            <a:endParaRPr lang="en-GB" sz="3600" b="1"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24" t="32000" r="48780" b="17659"/>
          <a:stretch/>
        </p:blipFill>
        <p:spPr bwMode="auto">
          <a:xfrm>
            <a:off x="5868144" y="1844824"/>
            <a:ext cx="2839478" cy="380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6" y="1237618"/>
            <a:ext cx="4896544" cy="5016758"/>
          </a:xfrm>
          <a:prstGeom prst="rect">
            <a:avLst/>
          </a:prstGeom>
          <a:ln w="57150">
            <a:solidFill>
              <a:srgbClr val="0070C0"/>
            </a:solidFill>
          </a:ln>
        </p:spPr>
        <p:txBody>
          <a:bodyPr wrap="square">
            <a:spAutoFit/>
          </a:bodyPr>
          <a:lstStyle/>
          <a:p>
            <a:r>
              <a:rPr lang="en-GB" sz="1600" dirty="0" err="1" smtClean="0"/>
              <a:t>Janusz</a:t>
            </a:r>
            <a:r>
              <a:rPr lang="en-GB" sz="1600" dirty="0" smtClean="0"/>
              <a:t> Korczak (pen name of </a:t>
            </a:r>
            <a:r>
              <a:rPr lang="en-GB" sz="1600" dirty="0" err="1" smtClean="0"/>
              <a:t>Henryk</a:t>
            </a:r>
            <a:r>
              <a:rPr lang="en-GB" sz="1600" dirty="0" smtClean="0"/>
              <a:t> </a:t>
            </a:r>
            <a:r>
              <a:rPr lang="en-GB" sz="1600" dirty="0" err="1" smtClean="0"/>
              <a:t>Goldszmit</a:t>
            </a:r>
            <a:r>
              <a:rPr lang="en-GB" sz="1600" dirty="0" smtClean="0"/>
              <a:t>)</a:t>
            </a:r>
          </a:p>
          <a:p>
            <a:r>
              <a:rPr lang="en-GB" sz="1600" dirty="0" smtClean="0"/>
              <a:t>was an inspirational teacher and writer who cared</a:t>
            </a:r>
          </a:p>
          <a:p>
            <a:r>
              <a:rPr lang="en-GB" sz="1600" dirty="0" smtClean="0"/>
              <a:t>passionately about the rights and wellbeing of</a:t>
            </a:r>
          </a:p>
          <a:p>
            <a:r>
              <a:rPr lang="en-GB" sz="1600" dirty="0" smtClean="0"/>
              <a:t>children. </a:t>
            </a:r>
          </a:p>
          <a:p>
            <a:endParaRPr lang="en-GB" sz="1600" dirty="0"/>
          </a:p>
          <a:p>
            <a:r>
              <a:rPr lang="en-GB" sz="1600" dirty="0" smtClean="0"/>
              <a:t>His books were well known in Poland and</a:t>
            </a:r>
          </a:p>
          <a:p>
            <a:r>
              <a:rPr lang="en-GB" sz="1600" dirty="0" smtClean="0"/>
              <a:t>many other countries of the former Eastern Bloc</a:t>
            </a:r>
          </a:p>
          <a:p>
            <a:r>
              <a:rPr lang="en-GB" sz="1600" dirty="0" smtClean="0"/>
              <a:t>long before the outbreak of the Second World War.</a:t>
            </a:r>
          </a:p>
          <a:p>
            <a:r>
              <a:rPr lang="en-GB" sz="1600" dirty="0" smtClean="0"/>
              <a:t>Korczak spoke and wrote extensively about the right</a:t>
            </a:r>
          </a:p>
          <a:p>
            <a:r>
              <a:rPr lang="en-GB" sz="1600" dirty="0" smtClean="0"/>
              <a:t>of each child, regardless of background or social</a:t>
            </a:r>
          </a:p>
          <a:p>
            <a:r>
              <a:rPr lang="en-GB" sz="1600" dirty="0" smtClean="0"/>
              <a:t>standing, to be a happy and constructive citizen. </a:t>
            </a:r>
          </a:p>
          <a:p>
            <a:endParaRPr lang="en-GB" sz="1600" dirty="0" smtClean="0"/>
          </a:p>
          <a:p>
            <a:r>
              <a:rPr lang="en-GB" sz="1600" dirty="0" smtClean="0"/>
              <a:t>He was committed to social justice and believed that</a:t>
            </a:r>
          </a:p>
          <a:p>
            <a:r>
              <a:rPr lang="en-GB" sz="1600" dirty="0" smtClean="0"/>
              <a:t>education had a vital role to play in this, and gained</a:t>
            </a:r>
          </a:p>
          <a:p>
            <a:r>
              <a:rPr lang="en-GB" sz="1600" dirty="0" smtClean="0"/>
              <a:t>an international reputation for what were then</a:t>
            </a:r>
          </a:p>
          <a:p>
            <a:r>
              <a:rPr lang="en-GB" sz="1600" dirty="0" smtClean="0"/>
              <a:t>Ground breaking ideas.</a:t>
            </a:r>
          </a:p>
          <a:p>
            <a:endParaRPr lang="en-GB" sz="1600" dirty="0" smtClean="0"/>
          </a:p>
          <a:p>
            <a:r>
              <a:rPr lang="en-GB" sz="1600" dirty="0" smtClean="0"/>
              <a:t>Korczak believed that children best understand their</a:t>
            </a:r>
          </a:p>
          <a:p>
            <a:r>
              <a:rPr lang="en-GB" sz="1600" dirty="0" smtClean="0"/>
              <a:t>own needs, aspirations and emotions and should have</a:t>
            </a:r>
          </a:p>
          <a:p>
            <a:r>
              <a:rPr lang="en-GB" sz="1600" dirty="0" smtClean="0"/>
              <a:t>the right to have their opinions respected by adults. </a:t>
            </a:r>
            <a:endParaRPr lang="en-GB" sz="1600" dirty="0"/>
          </a:p>
        </p:txBody>
      </p:sp>
    </p:spTree>
    <p:extLst>
      <p:ext uri="{BB962C8B-B14F-4D97-AF65-F5344CB8AC3E}">
        <p14:creationId xmlns:p14="http://schemas.microsoft.com/office/powerpoint/2010/main" val="7352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KORCZAK’S ORPHANS</a:t>
            </a:r>
            <a:endParaRPr lang="en-GB" sz="3600" b="1" dirty="0">
              <a:effectLst>
                <a:outerShdw blurRad="38100" dist="38100" dir="2700000" algn="tl">
                  <a:srgbClr val="000000">
                    <a:alpha val="43137"/>
                  </a:srgbClr>
                </a:outerShdw>
              </a:effectLst>
            </a:endParaRPr>
          </a:p>
        </p:txBody>
      </p:sp>
      <p:sp>
        <p:nvSpPr>
          <p:cNvPr id="2" name="Rectangle 1"/>
          <p:cNvSpPr/>
          <p:nvPr/>
        </p:nvSpPr>
        <p:spPr>
          <a:xfrm>
            <a:off x="251520" y="980728"/>
            <a:ext cx="4968552" cy="5016758"/>
          </a:xfrm>
          <a:prstGeom prst="rect">
            <a:avLst/>
          </a:prstGeom>
          <a:ln w="69850">
            <a:solidFill>
              <a:srgbClr val="7030A0"/>
            </a:solidFill>
          </a:ln>
        </p:spPr>
        <p:txBody>
          <a:bodyPr wrap="square">
            <a:spAutoFit/>
          </a:bodyPr>
          <a:lstStyle/>
          <a:p>
            <a:r>
              <a:rPr lang="en-GB" sz="1600" dirty="0" smtClean="0"/>
              <a:t>Prior to the war, Korczak was the leader of two orphanages in Poland, one for Polish Jewish children, the second for Polish Catholic children. When the Warsaw ghetto was created, Korczak was forced to move the Jewish orphanage within the ghetto walls. Korczak chose to stay with the children in the ghetto, looking after over 200 Jewish children aged between seven and fourteen. </a:t>
            </a:r>
          </a:p>
          <a:p>
            <a:endParaRPr lang="en-GB" sz="1600" dirty="0"/>
          </a:p>
          <a:p>
            <a:r>
              <a:rPr lang="en-GB" sz="1600" dirty="0" smtClean="0"/>
              <a:t>Korczak continued to run the orphanage with the same democratic philosophy as he had before the war. The orphanages he led were run in collaboration with the children; they had their own parliament, court and newspaper and were in charge of deciding who could stay and who had to leave the orphanage.</a:t>
            </a:r>
          </a:p>
          <a:p>
            <a:endParaRPr lang="en-GB" sz="1600" dirty="0" smtClean="0"/>
          </a:p>
          <a:p>
            <a:endParaRPr lang="en-GB" sz="1600" dirty="0"/>
          </a:p>
          <a:p>
            <a:r>
              <a:rPr lang="en-GB" sz="1600" dirty="0" smtClean="0"/>
              <a:t>On the 5th August 1942 Dr Korczak and his children were deported to Treblinka. Korczak</a:t>
            </a:r>
            <a:r>
              <a:rPr lang="en-GB" sz="1600" dirty="0"/>
              <a:t> </a:t>
            </a:r>
            <a:r>
              <a:rPr lang="en-GB" sz="1600" dirty="0" smtClean="0"/>
              <a:t>was given the opportunity to escape and save himself; however he refused and instead stayed with his orphans to the very end.</a:t>
            </a:r>
            <a:endParaRPr lang="en-GB" sz="1600" dirty="0"/>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293" t="30439" r="19512" b="18569"/>
          <a:stretch/>
        </p:blipFill>
        <p:spPr bwMode="auto">
          <a:xfrm>
            <a:off x="5364088" y="2276872"/>
            <a:ext cx="3582301" cy="218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553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406"/>
            <a:ext cx="3584575"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 y="6381187"/>
            <a:ext cx="91440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69499" y="72228"/>
            <a:ext cx="4536504" cy="646331"/>
          </a:xfrm>
          <a:prstGeom prst="rect">
            <a:avLst/>
          </a:prstGeom>
          <a:noFill/>
          <a:ln w="60325">
            <a:solidFill>
              <a:schemeClr val="bg1">
                <a:lumMod val="50000"/>
              </a:schemeClr>
            </a:solidFill>
          </a:ln>
        </p:spPr>
        <p:txBody>
          <a:bodyPr wrap="square" rtlCol="0">
            <a:spAutoFit/>
          </a:bodyPr>
          <a:lstStyle/>
          <a:p>
            <a:pPr algn="ctr"/>
            <a:r>
              <a:rPr lang="en-GB" sz="3600" b="1" dirty="0" smtClean="0">
                <a:effectLst>
                  <a:outerShdw blurRad="38100" dist="38100" dir="2700000" algn="tl">
                    <a:srgbClr val="000000">
                      <a:alpha val="43137"/>
                    </a:srgbClr>
                  </a:outerShdw>
                </a:effectLst>
              </a:rPr>
              <a:t>KORCZAK’S LEGACY</a:t>
            </a:r>
            <a:endParaRPr lang="en-GB" sz="3600" b="1" dirty="0">
              <a:effectLst>
                <a:outerShdw blurRad="38100" dist="38100" dir="2700000" algn="tl">
                  <a:srgbClr val="000000">
                    <a:alpha val="43137"/>
                  </a:srgbClr>
                </a:outerShdw>
              </a:effectLst>
            </a:endParaRPr>
          </a:p>
        </p:txBody>
      </p:sp>
      <p:sp>
        <p:nvSpPr>
          <p:cNvPr id="4" name="Rectangle 3"/>
          <p:cNvSpPr/>
          <p:nvPr/>
        </p:nvSpPr>
        <p:spPr>
          <a:xfrm>
            <a:off x="395536" y="1124744"/>
            <a:ext cx="4572000" cy="4524315"/>
          </a:xfrm>
          <a:prstGeom prst="rect">
            <a:avLst/>
          </a:prstGeom>
          <a:ln w="63500">
            <a:solidFill>
              <a:srgbClr val="00B050"/>
            </a:solidFill>
          </a:ln>
        </p:spPr>
        <p:txBody>
          <a:bodyPr>
            <a:spAutoFit/>
          </a:bodyPr>
          <a:lstStyle/>
          <a:p>
            <a:r>
              <a:rPr lang="en-GB" dirty="0"/>
              <a:t>While he lived and died at a time and in a place where the abuse of all human rights was on a colossal scale, </a:t>
            </a:r>
            <a:r>
              <a:rPr lang="en-GB" dirty="0" err="1"/>
              <a:t>Korczak’s</a:t>
            </a:r>
            <a:r>
              <a:rPr lang="en-GB" dirty="0"/>
              <a:t> greatest legacy is perhaps the inspiration he provided for the promotion of children’s rights worldwide, through not only his books, speeches and writings, but also by his personal example. </a:t>
            </a:r>
          </a:p>
          <a:p>
            <a:endParaRPr lang="en-GB" dirty="0"/>
          </a:p>
          <a:p>
            <a:r>
              <a:rPr lang="en-GB" i="1" dirty="0"/>
              <a:t>“The Court may become the nucleus of emancipation, pave the way to a constitution, make unavoidable the proclamation of the Declaration of Children’s Rights</a:t>
            </a:r>
            <a:r>
              <a:rPr lang="en-GB" i="1" dirty="0" smtClean="0"/>
              <a:t>”</a:t>
            </a:r>
          </a:p>
          <a:p>
            <a:endParaRPr lang="en-GB" dirty="0"/>
          </a:p>
          <a:p>
            <a:r>
              <a:rPr lang="en-GB" dirty="0"/>
              <a:t>Most of </a:t>
            </a:r>
            <a:r>
              <a:rPr lang="en-GB" dirty="0" err="1"/>
              <a:t>Korczak’s</a:t>
            </a:r>
            <a:r>
              <a:rPr lang="en-GB" dirty="0"/>
              <a:t> ideas were included in the UNESCO Charter for Children’s Rights after the war. </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134" t="15610" r="24553" b="21691"/>
          <a:stretch/>
        </p:blipFill>
        <p:spPr bwMode="auto">
          <a:xfrm>
            <a:off x="5351174" y="1988840"/>
            <a:ext cx="3812298" cy="302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934</Words>
  <Application>Microsoft Office PowerPoint</Application>
  <PresentationFormat>On-screen Show (4:3)</PresentationFormat>
  <Paragraphs>69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ESh</dc:creator>
  <cp:lastModifiedBy>Mto</cp:lastModifiedBy>
  <cp:revision>19</cp:revision>
  <dcterms:created xsi:type="dcterms:W3CDTF">2017-01-10T12:01:23Z</dcterms:created>
  <dcterms:modified xsi:type="dcterms:W3CDTF">2018-01-26T12:54:27Z</dcterms:modified>
</cp:coreProperties>
</file>