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65" r:id="rId3"/>
    <p:sldId id="257" r:id="rId4"/>
    <p:sldId id="258" r:id="rId5"/>
    <p:sldId id="264" r:id="rId6"/>
    <p:sldId id="263" r:id="rId7"/>
    <p:sldId id="259" r:id="rId8"/>
    <p:sldId id="262" r:id="rId9"/>
    <p:sldId id="260" r:id="rId10"/>
    <p:sldId id="268" r:id="rId11"/>
    <p:sldId id="269" r:id="rId12"/>
    <p:sldId id="26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94" d="100"/>
          <a:sy n="94" d="100"/>
        </p:scale>
        <p:origin x="-882"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3F8A8E-B79A-7D45-A79C-D4F68BE1235A}" type="datetimeFigureOut">
              <a:rPr lang="en-US" smtClean="0"/>
              <a:pPr/>
              <a:t>12/12/2018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31B887-F9A6-E14C-AD6B-B9B995D89C0D}" type="slidenum">
              <a:rPr lang="en-US" smtClean="0"/>
              <a:pPr/>
              <a:t>‹#›</a:t>
            </a:fld>
            <a:endParaRPr lang="en-US"/>
          </a:p>
        </p:txBody>
      </p:sp>
    </p:spTree>
    <p:extLst>
      <p:ext uri="{BB962C8B-B14F-4D97-AF65-F5344CB8AC3E}">
        <p14:creationId xmlns:p14="http://schemas.microsoft.com/office/powerpoint/2010/main" val="244495899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Scaffold?</a:t>
            </a:r>
            <a:endParaRPr lang="en-US" dirty="0"/>
          </a:p>
        </p:txBody>
      </p:sp>
      <p:sp>
        <p:nvSpPr>
          <p:cNvPr id="4" name="Slide Number Placeholder 3"/>
          <p:cNvSpPr>
            <a:spLocks noGrp="1"/>
          </p:cNvSpPr>
          <p:nvPr>
            <p:ph type="sldNum" sz="quarter" idx="10"/>
          </p:nvPr>
        </p:nvSpPr>
        <p:spPr/>
        <p:txBody>
          <a:bodyPr/>
          <a:lstStyle/>
          <a:p>
            <a:fld id="{5731B887-F9A6-E14C-AD6B-B9B995D89C0D}" type="slidenum">
              <a:rPr lang="en-US" smtClean="0"/>
              <a:pPr/>
              <a:t>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31B887-F9A6-E14C-AD6B-B9B995D89C0D}"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Scaffold?</a:t>
            </a:r>
            <a:endParaRPr lang="en-US" dirty="0"/>
          </a:p>
        </p:txBody>
      </p:sp>
      <p:sp>
        <p:nvSpPr>
          <p:cNvPr id="4" name="Slide Number Placeholder 3"/>
          <p:cNvSpPr>
            <a:spLocks noGrp="1"/>
          </p:cNvSpPr>
          <p:nvPr>
            <p:ph type="sldNum" sz="quarter" idx="10"/>
          </p:nvPr>
        </p:nvSpPr>
        <p:spPr/>
        <p:txBody>
          <a:bodyPr/>
          <a:lstStyle/>
          <a:p>
            <a:fld id="{5731B887-F9A6-E14C-AD6B-B9B995D89C0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87242F35-A032-674D-B98C-E83B1B5449CE}" type="datetimeFigureOut">
              <a:rPr lang="en-US" smtClean="0"/>
              <a:pPr/>
              <a:t>12/12/2018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E5FCD7-B708-014F-8EF1-9686CBA421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42F35-A032-674D-B98C-E83B1B5449CE}" type="datetimeFigureOut">
              <a:rPr lang="en-US" smtClean="0"/>
              <a:pPr/>
              <a:t>12/12/2018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5FCD7-B708-014F-8EF1-9686CBA421B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hyperlink" Target="http://www.henrimatisse.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artyfactory.com/art_appreciation/timelines/modern_art_timeline.ht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slide" Target="slide3.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684535"/>
            <a:ext cx="5171543" cy="1470025"/>
          </a:xfrm>
        </p:spPr>
        <p:txBody>
          <a:bodyPr/>
          <a:lstStyle/>
          <a:p>
            <a:r>
              <a:rPr lang="en-US" dirty="0" smtClean="0"/>
              <a:t>Georges Braque</a:t>
            </a:r>
            <a:endParaRPr lang="en-US" dirty="0"/>
          </a:p>
        </p:txBody>
      </p:sp>
      <p:sp>
        <p:nvSpPr>
          <p:cNvPr id="3" name="Subtitle 2"/>
          <p:cNvSpPr>
            <a:spLocks noGrp="1"/>
          </p:cNvSpPr>
          <p:nvPr>
            <p:ph type="subTitle" idx="1"/>
          </p:nvPr>
        </p:nvSpPr>
        <p:spPr>
          <a:xfrm>
            <a:off x="-674866" y="3154560"/>
            <a:ext cx="6400800" cy="1752600"/>
          </a:xfrm>
        </p:spPr>
        <p:txBody>
          <a:bodyPr/>
          <a:lstStyle/>
          <a:p>
            <a:r>
              <a:rPr lang="en-US" dirty="0" smtClean="0"/>
              <a:t>1882-1963</a:t>
            </a:r>
            <a:endParaRPr lang="en-US" dirty="0"/>
          </a:p>
        </p:txBody>
      </p:sp>
      <p:pic>
        <p:nvPicPr>
          <p:cNvPr id="4" name="Picture 3"/>
          <p:cNvPicPr>
            <a:picLocks noChangeAspect="1"/>
          </p:cNvPicPr>
          <p:nvPr/>
        </p:nvPicPr>
        <p:blipFill>
          <a:blip r:embed="rId2"/>
          <a:stretch>
            <a:fillRect/>
          </a:stretch>
        </p:blipFill>
        <p:spPr>
          <a:xfrm>
            <a:off x="4777980" y="750559"/>
            <a:ext cx="3865634" cy="4808002"/>
          </a:xfrm>
          <a:prstGeom prst="rect">
            <a:avLst/>
          </a:prstGeom>
        </p:spPr>
      </p:pic>
      <p:pic>
        <p:nvPicPr>
          <p:cNvPr id="5" name="Picture 5" descr="wally.jpg"/>
          <p:cNvPicPr>
            <a:picLocks noChangeAspect="1"/>
          </p:cNvPicPr>
          <p:nvPr/>
        </p:nvPicPr>
        <p:blipFill>
          <a:blip r:embed="rId3"/>
          <a:srcRect/>
          <a:stretch>
            <a:fillRect/>
          </a:stretch>
        </p:blipFill>
        <p:spPr bwMode="auto">
          <a:xfrm flipH="1">
            <a:off x="8200180" y="5347424"/>
            <a:ext cx="106362" cy="2111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945932"/>
            <a:ext cx="4960150" cy="5180232"/>
          </a:xfrm>
        </p:spPr>
        <p:txBody>
          <a:bodyPr>
            <a:normAutofit fontScale="92500"/>
          </a:bodyPr>
          <a:lstStyle/>
          <a:p>
            <a:pPr>
              <a:buNone/>
            </a:pPr>
            <a:r>
              <a:rPr lang="en-AU" i="1" dirty="0" smtClean="0"/>
              <a:t>    Cubism emphasises on the way one sees (perceives) reality. Cubist works often present this idea through displaying </a:t>
            </a:r>
            <a:r>
              <a:rPr lang="en-AU" b="1" i="1" u="sng" dirty="0" smtClean="0"/>
              <a:t>multiple viewpoints simultaneously</a:t>
            </a:r>
            <a:r>
              <a:rPr lang="en-AU" i="1" dirty="0" smtClean="0"/>
              <a:t> for the same object. There are three main stages for Cubism: </a:t>
            </a:r>
            <a:r>
              <a:rPr lang="en-AU" b="1" i="1" dirty="0" smtClean="0"/>
              <a:t>Facet Cubism, Analytical Cubism</a:t>
            </a:r>
            <a:r>
              <a:rPr lang="en-AU" i="1" dirty="0" smtClean="0"/>
              <a:t> and </a:t>
            </a:r>
            <a:r>
              <a:rPr lang="en-AU" b="1" i="1" dirty="0" smtClean="0"/>
              <a:t>Synthetic Cubism</a:t>
            </a:r>
            <a:r>
              <a:rPr lang="en-AU" i="1" dirty="0" smtClean="0"/>
              <a:t>.</a:t>
            </a:r>
            <a:endParaRPr lang="en-AU" dirty="0" smtClean="0"/>
          </a:p>
          <a:p>
            <a:endParaRPr lang="en-US" dirty="0"/>
          </a:p>
        </p:txBody>
      </p:sp>
      <p:pic>
        <p:nvPicPr>
          <p:cNvPr id="4" name="Picture 3" descr="http://www.centrepompidou.fr/education/ressources/ENS-cubisme_en/images/xl/3L00003.jpg"/>
          <p:cNvPicPr/>
          <p:nvPr/>
        </p:nvPicPr>
        <p:blipFill>
          <a:blip r:embed="rId2" cstate="print"/>
          <a:srcRect/>
          <a:stretch>
            <a:fillRect/>
          </a:stretch>
        </p:blipFill>
        <p:spPr bwMode="auto">
          <a:xfrm>
            <a:off x="5248887" y="191438"/>
            <a:ext cx="3261402" cy="4912235"/>
          </a:xfrm>
          <a:prstGeom prst="rect">
            <a:avLst/>
          </a:prstGeom>
          <a:noFill/>
          <a:ln w="9525">
            <a:noFill/>
            <a:miter lim="800000"/>
            <a:headEnd/>
            <a:tailEnd/>
          </a:ln>
        </p:spPr>
      </p:pic>
      <p:sp>
        <p:nvSpPr>
          <p:cNvPr id="5" name="Rectangle 4"/>
          <p:cNvSpPr/>
          <p:nvPr/>
        </p:nvSpPr>
        <p:spPr>
          <a:xfrm>
            <a:off x="5248887" y="5103673"/>
            <a:ext cx="4572000" cy="1754327"/>
          </a:xfrm>
          <a:prstGeom prst="rect">
            <a:avLst/>
          </a:prstGeom>
        </p:spPr>
        <p:txBody>
          <a:bodyPr>
            <a:spAutoFit/>
          </a:bodyPr>
          <a:lstStyle/>
          <a:p>
            <a:r>
              <a:rPr lang="en-AU" b="1" dirty="0" smtClean="0"/>
              <a:t>Georges Braque, </a:t>
            </a:r>
            <a:endParaRPr lang="en-AU" dirty="0" smtClean="0"/>
          </a:p>
          <a:p>
            <a:r>
              <a:rPr lang="en-AU" b="1" i="1" dirty="0" err="1" smtClean="0"/>
              <a:t>Compotier</a:t>
            </a:r>
            <a:r>
              <a:rPr lang="en-AU" b="1" i="1" dirty="0" smtClean="0"/>
              <a:t> et cartes</a:t>
            </a:r>
            <a:r>
              <a:rPr lang="en-AU" b="1" dirty="0" smtClean="0"/>
              <a:t> </a:t>
            </a:r>
            <a:endParaRPr lang="en-AU" dirty="0" smtClean="0"/>
          </a:p>
          <a:p>
            <a:r>
              <a:rPr lang="en-AU" dirty="0" smtClean="0"/>
              <a:t>(</a:t>
            </a:r>
            <a:r>
              <a:rPr lang="en-AU" b="1" dirty="0" smtClean="0"/>
              <a:t>Fruit Dish and Cards</a:t>
            </a:r>
            <a:r>
              <a:rPr lang="en-AU" dirty="0" smtClean="0"/>
              <a:t>) , 1913, </a:t>
            </a:r>
          </a:p>
          <a:p>
            <a:r>
              <a:rPr lang="en-AU" dirty="0" smtClean="0"/>
              <a:t>Paris</a:t>
            </a:r>
            <a:br>
              <a:rPr lang="en-AU" dirty="0" smtClean="0"/>
            </a:br>
            <a:r>
              <a:rPr lang="en-AU" dirty="0" smtClean="0"/>
              <a:t>Oil, pencil and charcoal on canvas,</a:t>
            </a:r>
          </a:p>
          <a:p>
            <a:r>
              <a:rPr lang="en-AU" dirty="0" smtClean="0"/>
              <a:t> 81 </a:t>
            </a:r>
            <a:r>
              <a:rPr lang="en-AU" dirty="0" err="1" smtClean="0"/>
              <a:t>x</a:t>
            </a:r>
            <a:r>
              <a:rPr lang="en-AU" dirty="0" smtClean="0"/>
              <a:t> 60cm </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647898"/>
            <a:ext cx="8229600" cy="5478265"/>
          </a:xfrm>
        </p:spPr>
        <p:txBody>
          <a:bodyPr>
            <a:normAutofit fontScale="92500" lnSpcReduction="20000"/>
          </a:bodyPr>
          <a:lstStyle/>
          <a:p>
            <a:pPr>
              <a:buNone/>
            </a:pPr>
            <a:r>
              <a:rPr lang="en-AU" dirty="0" smtClean="0"/>
              <a:t>	Toward the end of Analytical Cubism Braque and Picasso realised that their painting had become increasingly abstract and less readable by the audience. The work also display little to no reference to reality. It was at this time that the artists decided to introduce readable signs by using </a:t>
            </a:r>
            <a:r>
              <a:rPr lang="en-AU" i="1" dirty="0" smtClean="0"/>
              <a:t>papier </a:t>
            </a:r>
            <a:r>
              <a:rPr lang="en-AU" i="1" dirty="0" err="1" smtClean="0"/>
              <a:t>collé</a:t>
            </a:r>
            <a:r>
              <a:rPr lang="en-AU" dirty="0" smtClean="0"/>
              <a:t>. The artists glued newspaper, manuscript, cane and wood veneer to their artworks as the audience could easily see the reference to the real world. This third stage of Cubism is termed </a:t>
            </a:r>
            <a:r>
              <a:rPr lang="en-AU" b="1" i="1" dirty="0" smtClean="0"/>
              <a:t>Synthetic Cubism</a:t>
            </a:r>
            <a:r>
              <a:rPr lang="en-AU" dirty="0" smtClean="0"/>
              <a:t>. This stage shifts focus to the issue of</a:t>
            </a:r>
            <a:r>
              <a:rPr lang="en-AU" b="1" i="1" u="sng" dirty="0" smtClean="0"/>
              <a:t> painting’s connection with reality</a:t>
            </a:r>
            <a:r>
              <a:rPr lang="en-AU" dirty="0" smtClean="0"/>
              <a:t> by using objects as symbols and signs.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Braque came into his own style:</a:t>
            </a:r>
            <a:endParaRPr lang="en-US" dirty="0"/>
          </a:p>
        </p:txBody>
      </p:sp>
      <p:sp>
        <p:nvSpPr>
          <p:cNvPr id="4" name="TextBox 3"/>
          <p:cNvSpPr txBox="1"/>
          <p:nvPr/>
        </p:nvSpPr>
        <p:spPr>
          <a:xfrm>
            <a:off x="842317" y="1417638"/>
            <a:ext cx="7451267" cy="2585323"/>
          </a:xfrm>
          <a:prstGeom prst="rect">
            <a:avLst/>
          </a:prstGeom>
          <a:noFill/>
        </p:spPr>
        <p:txBody>
          <a:bodyPr wrap="square" rtlCol="0">
            <a:spAutoFit/>
          </a:bodyPr>
          <a:lstStyle/>
          <a:p>
            <a:pPr>
              <a:buFont typeface="Arial"/>
              <a:buChar char="•"/>
            </a:pPr>
            <a:r>
              <a:rPr lang="en-US" dirty="0" smtClean="0"/>
              <a:t>Over the years Braque received </a:t>
            </a:r>
            <a:r>
              <a:rPr lang="en-US" b="1" dirty="0" smtClean="0"/>
              <a:t>inspiration</a:t>
            </a:r>
            <a:r>
              <a:rPr lang="en-US" dirty="0" smtClean="0"/>
              <a:t> from various artists. </a:t>
            </a:r>
          </a:p>
          <a:p>
            <a:pPr>
              <a:buFont typeface="Arial"/>
              <a:buChar char="•"/>
            </a:pPr>
            <a:endParaRPr lang="en-US" dirty="0" smtClean="0"/>
          </a:p>
          <a:p>
            <a:pPr>
              <a:buFont typeface="Arial"/>
              <a:buChar char="•"/>
            </a:pPr>
            <a:r>
              <a:rPr lang="en-US" dirty="0" smtClean="0"/>
              <a:t> In 1908-1913 his paintings began to reflect his new interest in </a:t>
            </a:r>
            <a:r>
              <a:rPr lang="en-US" b="1" dirty="0" smtClean="0"/>
              <a:t>geometry </a:t>
            </a:r>
            <a:r>
              <a:rPr lang="en-US" dirty="0" smtClean="0"/>
              <a:t>and simultaneous perspective.</a:t>
            </a:r>
          </a:p>
          <a:p>
            <a:pPr>
              <a:buFont typeface="Arial"/>
              <a:buChar char="•"/>
            </a:pPr>
            <a:endParaRPr lang="en-US" dirty="0" smtClean="0"/>
          </a:p>
          <a:p>
            <a:pPr>
              <a:buFont typeface="Arial"/>
              <a:buChar char="•"/>
            </a:pPr>
            <a:r>
              <a:rPr lang="en-US" dirty="0" smtClean="0"/>
              <a:t>Braque conducted an intense study of the effects of </a:t>
            </a:r>
            <a:r>
              <a:rPr lang="en-US" b="1" dirty="0" smtClean="0"/>
              <a:t>light, perspective </a:t>
            </a:r>
            <a:r>
              <a:rPr lang="en-US" dirty="0" smtClean="0"/>
              <a:t>and the </a:t>
            </a:r>
            <a:r>
              <a:rPr lang="en-US" b="1" dirty="0" smtClean="0"/>
              <a:t>techniques</a:t>
            </a:r>
            <a:r>
              <a:rPr lang="en-US" dirty="0" smtClean="0"/>
              <a:t> that artists use to represent these effects.</a:t>
            </a:r>
          </a:p>
          <a:p>
            <a:pPr marL="342900" indent="-342900">
              <a:buFont typeface="+mj-lt"/>
              <a:buAutoNum type="arabicPeriod"/>
            </a:pPr>
            <a:endParaRPr lang="en-US" dirty="0" smtClean="0"/>
          </a:p>
          <a:p>
            <a:pPr>
              <a:buFont typeface="Arial"/>
              <a:buChar char="•"/>
            </a:pPr>
            <a:endParaRPr lang="en-US" dirty="0"/>
          </a:p>
        </p:txBody>
      </p:sp>
      <p:sp>
        <p:nvSpPr>
          <p:cNvPr id="6" name="TextBox 5"/>
          <p:cNvSpPr txBox="1"/>
          <p:nvPr/>
        </p:nvSpPr>
        <p:spPr>
          <a:xfrm>
            <a:off x="5274201" y="1417638"/>
            <a:ext cx="3019383" cy="2308324"/>
          </a:xfrm>
          <a:prstGeom prst="rect">
            <a:avLst/>
          </a:prstGeom>
          <a:solidFill>
            <a:schemeClr val="bg1"/>
          </a:solidFill>
        </p:spPr>
        <p:txBody>
          <a:bodyPr wrap="square" rtlCol="0">
            <a:spAutoFit/>
          </a:bodyPr>
          <a:lstStyle/>
          <a:p>
            <a:r>
              <a:rPr lang="en-US" dirty="0" smtClean="0"/>
              <a:t>What you need to Focus on:</a:t>
            </a:r>
          </a:p>
          <a:p>
            <a:pPr>
              <a:buFont typeface="Arial"/>
              <a:buChar char="•"/>
            </a:pPr>
            <a:r>
              <a:rPr lang="en-US" dirty="0" smtClean="0"/>
              <a:t>Subjective or Structural Frame</a:t>
            </a:r>
          </a:p>
          <a:p>
            <a:pPr>
              <a:buFont typeface="Arial"/>
              <a:buChar char="•"/>
            </a:pPr>
            <a:r>
              <a:rPr lang="en-US" dirty="0" smtClean="0"/>
              <a:t>Colour</a:t>
            </a:r>
          </a:p>
          <a:p>
            <a:pPr>
              <a:buFont typeface="Arial"/>
              <a:buChar char="•"/>
            </a:pPr>
            <a:r>
              <a:rPr lang="en-US" dirty="0" smtClean="0"/>
              <a:t>Shape</a:t>
            </a:r>
          </a:p>
          <a:p>
            <a:pPr>
              <a:buFont typeface="Arial"/>
              <a:buChar char="•"/>
            </a:pPr>
            <a:r>
              <a:rPr lang="en-US" dirty="0" smtClean="0"/>
              <a:t>Tone</a:t>
            </a:r>
          </a:p>
          <a:p>
            <a:pPr>
              <a:buFont typeface="Arial"/>
              <a:buChar char="•"/>
            </a:pPr>
            <a:r>
              <a:rPr lang="en-US" dirty="0" smtClean="0"/>
              <a:t>Form</a:t>
            </a:r>
          </a:p>
          <a:p>
            <a:pPr>
              <a:buFont typeface="Arial"/>
              <a:buChar char="•"/>
            </a:pPr>
            <a:r>
              <a:rPr lang="en-US" dirty="0" smtClean="0"/>
              <a:t>Perspective</a:t>
            </a:r>
          </a:p>
        </p:txBody>
      </p:sp>
      <p:sp>
        <p:nvSpPr>
          <p:cNvPr id="7" name="TextBox 6"/>
          <p:cNvSpPr txBox="1"/>
          <p:nvPr/>
        </p:nvSpPr>
        <p:spPr>
          <a:xfrm>
            <a:off x="842316" y="3693018"/>
            <a:ext cx="7844483" cy="1754327"/>
          </a:xfrm>
          <a:prstGeom prst="rect">
            <a:avLst/>
          </a:prstGeom>
          <a:noFill/>
        </p:spPr>
        <p:txBody>
          <a:bodyPr wrap="square" rtlCol="0">
            <a:spAutoFit/>
          </a:bodyPr>
          <a:lstStyle/>
          <a:p>
            <a:r>
              <a:rPr lang="en-US" b="1" u="sng" dirty="0" smtClean="0">
                <a:solidFill>
                  <a:schemeClr val="accent5"/>
                </a:solidFill>
              </a:rPr>
              <a:t>Task:</a:t>
            </a:r>
          </a:p>
          <a:p>
            <a:r>
              <a:rPr lang="en-US" b="1" u="sng" dirty="0" smtClean="0">
                <a:solidFill>
                  <a:schemeClr val="accent5"/>
                </a:solidFill>
              </a:rPr>
              <a:t>Now you know a bit of background about cubism, fauvism and Georges Braque</a:t>
            </a:r>
          </a:p>
          <a:p>
            <a:r>
              <a:rPr lang="en-US" dirty="0" smtClean="0"/>
              <a:t>Compare the similarities and differences of Georges Braque paintings:</a:t>
            </a:r>
          </a:p>
          <a:p>
            <a:pPr marL="342900" indent="-342900">
              <a:buFont typeface="+mj-lt"/>
              <a:buAutoNum type="arabicPeriod"/>
            </a:pPr>
            <a:r>
              <a:rPr lang="en-US" dirty="0" smtClean="0"/>
              <a:t>Georges Braque, The Viaduct at </a:t>
            </a:r>
            <a:r>
              <a:rPr lang="en-US" dirty="0" err="1" smtClean="0"/>
              <a:t>L’Estaque</a:t>
            </a:r>
            <a:r>
              <a:rPr lang="en-US" dirty="0" smtClean="0"/>
              <a:t> – 1907</a:t>
            </a:r>
          </a:p>
          <a:p>
            <a:pPr marL="342900" indent="-342900">
              <a:buFont typeface="+mj-lt"/>
              <a:buAutoNum type="arabicPeriod"/>
            </a:pPr>
            <a:r>
              <a:rPr lang="en-US" dirty="0" smtClean="0"/>
              <a:t>Georges Braque, Women with a guitar- 1913</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900" decel="100000" fill="hold"/>
                                        <p:tgtEl>
                                          <p:spTgt spid="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we looking at?</a:t>
            </a:r>
            <a:endParaRPr lang="en-US" dirty="0"/>
          </a:p>
        </p:txBody>
      </p:sp>
      <p:sp>
        <p:nvSpPr>
          <p:cNvPr id="3" name="Content Placeholder 2"/>
          <p:cNvSpPr>
            <a:spLocks noGrp="1"/>
          </p:cNvSpPr>
          <p:nvPr>
            <p:ph idx="1"/>
          </p:nvPr>
        </p:nvSpPr>
        <p:spPr/>
        <p:txBody>
          <a:bodyPr/>
          <a:lstStyle/>
          <a:p>
            <a:r>
              <a:rPr lang="en-US" dirty="0" smtClean="0"/>
              <a:t>Frames</a:t>
            </a:r>
          </a:p>
          <a:p>
            <a:r>
              <a:rPr lang="en-US" dirty="0" smtClean="0"/>
              <a:t>Tone</a:t>
            </a:r>
          </a:p>
          <a:p>
            <a:r>
              <a:rPr lang="en-US" dirty="0" smtClean="0"/>
              <a:t>Colour</a:t>
            </a:r>
          </a:p>
          <a:p>
            <a:r>
              <a:rPr lang="en-US" dirty="0" smtClean="0"/>
              <a:t>Shape</a:t>
            </a:r>
          </a:p>
          <a:p>
            <a:r>
              <a:rPr lang="en-US" dirty="0" smtClean="0"/>
              <a:t>Abstract</a:t>
            </a:r>
          </a:p>
          <a:p>
            <a:r>
              <a:rPr lang="en-US" dirty="0" smtClean="0"/>
              <a:t>Cubism</a:t>
            </a:r>
          </a:p>
          <a:p>
            <a:r>
              <a:rPr lang="en-US" dirty="0" smtClean="0"/>
              <a:t>Perspective and geometry</a:t>
            </a:r>
            <a:endParaRPr lang="en-US" dirty="0"/>
          </a:p>
        </p:txBody>
      </p:sp>
      <p:sp>
        <p:nvSpPr>
          <p:cNvPr id="4" name="Rectangle 3"/>
          <p:cNvSpPr/>
          <p:nvPr/>
        </p:nvSpPr>
        <p:spPr>
          <a:xfrm>
            <a:off x="5333649" y="1852988"/>
            <a:ext cx="1172116" cy="369332"/>
          </a:xfrm>
          <a:prstGeom prst="rect">
            <a:avLst/>
          </a:prstGeom>
        </p:spPr>
        <p:txBody>
          <a:bodyPr wrap="none">
            <a:spAutoFit/>
          </a:bodyPr>
          <a:lstStyle/>
          <a:p>
            <a:pPr algn="ctr"/>
            <a:r>
              <a:rPr lang="en-US" b="1" dirty="0" smtClean="0">
                <a:solidFill>
                  <a:schemeClr val="accent4"/>
                </a:solidFill>
              </a:rPr>
              <a:t>Subjective</a:t>
            </a:r>
            <a:endParaRPr lang="en-US" b="1" dirty="0">
              <a:solidFill>
                <a:schemeClr val="accent4"/>
              </a:solidFill>
            </a:endParaRPr>
          </a:p>
        </p:txBody>
      </p:sp>
      <p:sp>
        <p:nvSpPr>
          <p:cNvPr id="5" name="Rectangle 4"/>
          <p:cNvSpPr/>
          <p:nvPr/>
        </p:nvSpPr>
        <p:spPr>
          <a:xfrm>
            <a:off x="5377932" y="2277346"/>
            <a:ext cx="1127833" cy="369332"/>
          </a:xfrm>
          <a:prstGeom prst="rect">
            <a:avLst/>
          </a:prstGeom>
        </p:spPr>
        <p:txBody>
          <a:bodyPr wrap="none">
            <a:spAutoFit/>
          </a:bodyPr>
          <a:lstStyle/>
          <a:p>
            <a:pPr algn="ctr"/>
            <a:r>
              <a:rPr lang="en-US" b="1" dirty="0" smtClean="0">
                <a:solidFill>
                  <a:schemeClr val="accent2"/>
                </a:solidFill>
              </a:rPr>
              <a:t>Structural</a:t>
            </a:r>
            <a:endParaRPr lang="en-US" b="1" dirty="0">
              <a:solidFill>
                <a:schemeClr val="accent2"/>
              </a:solidFill>
            </a:endParaRPr>
          </a:p>
        </p:txBody>
      </p:sp>
      <p:sp>
        <p:nvSpPr>
          <p:cNvPr id="6" name="Rectangle 5"/>
          <p:cNvSpPr/>
          <p:nvPr/>
        </p:nvSpPr>
        <p:spPr>
          <a:xfrm>
            <a:off x="5377932" y="2690336"/>
            <a:ext cx="938929" cy="369332"/>
          </a:xfrm>
          <a:prstGeom prst="rect">
            <a:avLst/>
          </a:prstGeom>
        </p:spPr>
        <p:txBody>
          <a:bodyPr wrap="none">
            <a:spAutoFit/>
          </a:bodyPr>
          <a:lstStyle/>
          <a:p>
            <a:pPr algn="ctr"/>
            <a:r>
              <a:rPr lang="en-US" b="1" dirty="0" smtClean="0">
                <a:solidFill>
                  <a:schemeClr val="accent3"/>
                </a:solidFill>
              </a:rPr>
              <a:t>Cultural</a:t>
            </a:r>
            <a:endParaRPr lang="en-US" b="1" dirty="0">
              <a:solidFill>
                <a:schemeClr val="accent3"/>
              </a:solidFill>
            </a:endParaRPr>
          </a:p>
        </p:txBody>
      </p:sp>
      <p:sp>
        <p:nvSpPr>
          <p:cNvPr id="7" name="Rectangle 6"/>
          <p:cNvSpPr/>
          <p:nvPr/>
        </p:nvSpPr>
        <p:spPr>
          <a:xfrm>
            <a:off x="5377932" y="3244334"/>
            <a:ext cx="1420318" cy="369332"/>
          </a:xfrm>
          <a:prstGeom prst="rect">
            <a:avLst/>
          </a:prstGeom>
        </p:spPr>
        <p:txBody>
          <a:bodyPr wrap="none">
            <a:spAutoFit/>
          </a:bodyPr>
          <a:lstStyle/>
          <a:p>
            <a:pPr algn="ctr"/>
            <a:r>
              <a:rPr lang="en-US" b="1" dirty="0" smtClean="0">
                <a:solidFill>
                  <a:schemeClr val="accent6"/>
                </a:solidFill>
              </a:rPr>
              <a:t>Post-modern</a:t>
            </a:r>
            <a:endParaRPr lang="en-US" b="1" dirty="0">
              <a:solidFill>
                <a:schemeClr val="accent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0.70"/>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to="" calcmode="lin" valueType="num">
                                      <p:cBhvr>
                                        <p:cTn id="29"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a:t>
            </a:r>
            <a:endParaRPr lang="en-US" dirty="0"/>
          </a:p>
        </p:txBody>
      </p:sp>
      <p:sp>
        <p:nvSpPr>
          <p:cNvPr id="3" name="Content Placeholder 2"/>
          <p:cNvSpPr>
            <a:spLocks noGrp="1"/>
          </p:cNvSpPr>
          <p:nvPr>
            <p:ph idx="1"/>
          </p:nvPr>
        </p:nvSpPr>
        <p:spPr>
          <a:xfrm>
            <a:off x="457200" y="1243964"/>
            <a:ext cx="8229600" cy="5235016"/>
          </a:xfrm>
        </p:spPr>
        <p:txBody>
          <a:bodyPr>
            <a:normAutofit fontScale="70000" lnSpcReduction="20000"/>
          </a:bodyPr>
          <a:lstStyle/>
          <a:p>
            <a:r>
              <a:rPr lang="en-US" dirty="0" smtClean="0">
                <a:latin typeface="Helvetica"/>
                <a:cs typeface="Helvetica"/>
              </a:rPr>
              <a:t>Georges </a:t>
            </a:r>
            <a:r>
              <a:rPr lang="en-US" dirty="0">
                <a:latin typeface="Helvetica"/>
                <a:cs typeface="Helvetica"/>
              </a:rPr>
              <a:t>Braque was born in </a:t>
            </a:r>
            <a:r>
              <a:rPr lang="en-US" dirty="0" smtClean="0">
                <a:latin typeface="Helvetica"/>
                <a:cs typeface="Helvetica"/>
              </a:rPr>
              <a:t>Argenteuil. </a:t>
            </a:r>
            <a:r>
              <a:rPr lang="en-US" dirty="0">
                <a:latin typeface="Helvetica"/>
                <a:cs typeface="Helvetica"/>
              </a:rPr>
              <a:t>He grew up in Le Havre and trained to be a house painter and decorator like his father and grandfather. However, he also studied serious painting in the evenings at the </a:t>
            </a:r>
            <a:r>
              <a:rPr lang="en-US" dirty="0" err="1">
                <a:latin typeface="Helvetica"/>
                <a:cs typeface="Helvetica"/>
              </a:rPr>
              <a:t>École</a:t>
            </a:r>
            <a:r>
              <a:rPr lang="en-US" dirty="0">
                <a:latin typeface="Helvetica"/>
                <a:cs typeface="Helvetica"/>
              </a:rPr>
              <a:t> des Beaux-Arts, in Le Havre, from about 1897 to 1899.</a:t>
            </a:r>
            <a:r>
              <a:rPr lang="en-US" dirty="0" smtClean="0">
                <a:latin typeface="Helvetica"/>
                <a:cs typeface="Helvetica"/>
              </a:rPr>
              <a:t> </a:t>
            </a:r>
            <a:endParaRPr lang="en-US" dirty="0">
              <a:latin typeface="Helvetica"/>
              <a:cs typeface="Helvetica"/>
            </a:endParaRPr>
          </a:p>
          <a:p>
            <a:r>
              <a:rPr lang="en-US" dirty="0" smtClean="0">
                <a:latin typeface="Helvetica"/>
                <a:cs typeface="Helvetica"/>
              </a:rPr>
              <a:t>His </a:t>
            </a:r>
            <a:r>
              <a:rPr lang="en-US" dirty="0">
                <a:latin typeface="Helvetica"/>
                <a:cs typeface="Helvetica"/>
              </a:rPr>
              <a:t>earliest works were impressionistic, but after seeing the work exhibited by the Fauves in 1905, Braque adopted a Fauvist style. The Fauves, a group that </a:t>
            </a:r>
            <a:r>
              <a:rPr lang="en-US" dirty="0" smtClean="0">
                <a:latin typeface="Helvetica"/>
                <a:cs typeface="Helvetica"/>
              </a:rPr>
              <a:t>included, Henri Matisse and Andre Derain among others, used brilliant colours and loose structures of form to capture the most intense </a:t>
            </a:r>
            <a:r>
              <a:rPr lang="en-US" dirty="0" smtClean="0">
                <a:solidFill>
                  <a:srgbClr val="000000"/>
                </a:solidFill>
                <a:latin typeface="Helvetica"/>
                <a:cs typeface="Helvetica"/>
              </a:rPr>
              <a:t>emotional response. </a:t>
            </a:r>
          </a:p>
          <a:p>
            <a:r>
              <a:rPr lang="en-US" dirty="0" smtClean="0">
                <a:solidFill>
                  <a:srgbClr val="000000"/>
                </a:solidFill>
                <a:latin typeface="Helvetica"/>
                <a:cs typeface="Helvetica"/>
              </a:rPr>
              <a:t>Braque worked most closely with the artists </a:t>
            </a:r>
            <a:r>
              <a:rPr lang="en-US" dirty="0" err="1" smtClean="0">
                <a:solidFill>
                  <a:srgbClr val="000000"/>
                </a:solidFill>
                <a:latin typeface="Helvetica"/>
                <a:cs typeface="Helvetica"/>
              </a:rPr>
              <a:t>Raoul</a:t>
            </a:r>
            <a:r>
              <a:rPr lang="en-US" dirty="0" smtClean="0">
                <a:solidFill>
                  <a:srgbClr val="000000"/>
                </a:solidFill>
                <a:latin typeface="Helvetica"/>
                <a:cs typeface="Helvetica"/>
              </a:rPr>
              <a:t> Dufy and </a:t>
            </a:r>
            <a:r>
              <a:rPr lang="en-US" dirty="0" err="1" smtClean="0">
                <a:solidFill>
                  <a:srgbClr val="000000"/>
                </a:solidFill>
                <a:latin typeface="Helvetica"/>
                <a:cs typeface="Helvetica"/>
              </a:rPr>
              <a:t>Othon</a:t>
            </a:r>
            <a:r>
              <a:rPr lang="en-US" dirty="0" smtClean="0">
                <a:solidFill>
                  <a:srgbClr val="000000"/>
                </a:solidFill>
                <a:latin typeface="Helvetica"/>
                <a:cs typeface="Helvetica"/>
              </a:rPr>
              <a:t> </a:t>
            </a:r>
            <a:r>
              <a:rPr lang="en-US" dirty="0" err="1" smtClean="0">
                <a:solidFill>
                  <a:srgbClr val="000000"/>
                </a:solidFill>
                <a:latin typeface="Helvetica"/>
                <a:cs typeface="Helvetica"/>
              </a:rPr>
              <a:t>Friesz</a:t>
            </a:r>
            <a:r>
              <a:rPr lang="en-US" dirty="0" smtClean="0">
                <a:solidFill>
                  <a:srgbClr val="000000"/>
                </a:solidFill>
                <a:latin typeface="Helvetica"/>
                <a:cs typeface="Helvetica"/>
              </a:rPr>
              <a:t>, who shared Braque’s hometown of Le Havre, to develop a somewhat more subdued </a:t>
            </a:r>
            <a:r>
              <a:rPr lang="en-US" b="1" dirty="0" smtClean="0">
                <a:solidFill>
                  <a:srgbClr val="000000"/>
                </a:solidFill>
                <a:latin typeface="Helvetica"/>
                <a:cs typeface="Helvetica"/>
              </a:rPr>
              <a:t>Fauvist</a:t>
            </a:r>
            <a:r>
              <a:rPr lang="en-US" dirty="0" smtClean="0">
                <a:solidFill>
                  <a:srgbClr val="000000"/>
                </a:solidFill>
                <a:latin typeface="Helvetica"/>
                <a:cs typeface="Helvetica"/>
              </a:rPr>
              <a:t> style. </a:t>
            </a:r>
          </a:p>
          <a:p>
            <a:r>
              <a:rPr lang="en-US" dirty="0" smtClean="0">
                <a:solidFill>
                  <a:srgbClr val="000000"/>
                </a:solidFill>
                <a:latin typeface="Helvetica"/>
                <a:cs typeface="Helvetica"/>
              </a:rPr>
              <a:t>In May 1907, he successfully exhibited works in the Fauve style in the Salon des Independents. The same year, Braque’s style began a slow evolution as he came under strong influence of Paul Cezanne, who died in 1906. </a:t>
            </a:r>
          </a:p>
          <a:p>
            <a:endParaRPr lang="en-US" dirty="0" smtClean="0">
              <a:solidFill>
                <a:srgbClr val="000000"/>
              </a:solidFill>
              <a:latin typeface="Helvetica"/>
              <a:cs typeface="Helvetica"/>
              <a:hlinkClick r:id="rId2"/>
            </a:endParaRPr>
          </a:p>
          <a:p>
            <a:endParaRPr lang="en-US" dirty="0" smtClean="0">
              <a:solidFill>
                <a:srgbClr val="000000"/>
              </a:solidFill>
              <a:latin typeface="Helvetica"/>
              <a:cs typeface="Helvetica"/>
              <a:hlinkClick r:id="rId2"/>
            </a:endParaRPr>
          </a:p>
          <a:p>
            <a:endParaRPr lang="en-US" dirty="0" smtClean="0">
              <a:solidFill>
                <a:srgbClr val="000000"/>
              </a:solidFill>
              <a:latin typeface="Helvetica"/>
              <a:cs typeface="Helvetica"/>
              <a:hlinkClick r:id="rId2"/>
            </a:endParaRPr>
          </a:p>
          <a:p>
            <a:endParaRPr lang="en-US" dirty="0" smtClean="0">
              <a:solidFill>
                <a:srgbClr val="000000"/>
              </a:solidFill>
              <a:latin typeface="Helvetica"/>
              <a:cs typeface="Helvetica"/>
              <a:hlinkClick r:id="rId2"/>
            </a:endParaRPr>
          </a:p>
          <a:p>
            <a:endParaRPr lang="en-US" dirty="0" smtClean="0">
              <a:solidFill>
                <a:srgbClr val="000000"/>
              </a:solidFill>
              <a:latin typeface="Helvetica"/>
              <a:cs typeface="Helvetica"/>
              <a:hlinkClick r:id="rId2"/>
            </a:endParaRPr>
          </a:p>
        </p:txBody>
      </p:sp>
      <p:sp>
        <p:nvSpPr>
          <p:cNvPr id="4" name="Action Button: Forward or Next 3">
            <a:hlinkClick r:id="" action="ppaction://hlinkshowjump?jump=nextslide" highlightClick="1"/>
          </p:cNvPr>
          <p:cNvSpPr/>
          <p:nvPr/>
        </p:nvSpPr>
        <p:spPr>
          <a:xfrm>
            <a:off x="208757" y="3161742"/>
            <a:ext cx="496886" cy="34986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ction Button: Custom 4">
            <a:hlinkClick r:id="rId3" action="ppaction://hlinksldjump" highlightClick="1"/>
          </p:cNvPr>
          <p:cNvSpPr/>
          <p:nvPr/>
        </p:nvSpPr>
        <p:spPr>
          <a:xfrm flipV="1">
            <a:off x="6682248" y="6167984"/>
            <a:ext cx="388761" cy="310995"/>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47" y="5571262"/>
            <a:ext cx="4527049" cy="886166"/>
          </a:xfrm>
        </p:spPr>
        <p:txBody>
          <a:bodyPr>
            <a:noAutofit/>
          </a:bodyPr>
          <a:lstStyle/>
          <a:p>
            <a:r>
              <a:rPr lang="en-US" sz="2000" dirty="0" smtClean="0"/>
              <a:t>Henri Matisse, Green Stripe, 1905</a:t>
            </a:r>
            <a:endParaRPr lang="en-US" sz="2000" dirty="0"/>
          </a:p>
        </p:txBody>
      </p:sp>
      <p:pic>
        <p:nvPicPr>
          <p:cNvPr id="6" name="Picture 5" descr="Henri Matisse.jpg"/>
          <p:cNvPicPr>
            <a:picLocks noChangeAspect="1"/>
          </p:cNvPicPr>
          <p:nvPr/>
        </p:nvPicPr>
        <p:blipFill>
          <a:blip r:embed="rId2"/>
          <a:stretch>
            <a:fillRect/>
          </a:stretch>
        </p:blipFill>
        <p:spPr>
          <a:xfrm>
            <a:off x="503347" y="531472"/>
            <a:ext cx="3397228" cy="5039790"/>
          </a:xfrm>
          <a:prstGeom prst="rect">
            <a:avLst/>
          </a:prstGeom>
        </p:spPr>
      </p:pic>
      <p:pic>
        <p:nvPicPr>
          <p:cNvPr id="7" name="Picture 6" descr="Turning Road at L'Estaque 1906.jpg"/>
          <p:cNvPicPr>
            <a:picLocks noChangeAspect="1"/>
          </p:cNvPicPr>
          <p:nvPr/>
        </p:nvPicPr>
        <p:blipFill>
          <a:blip r:embed="rId3"/>
          <a:stretch>
            <a:fillRect/>
          </a:stretch>
        </p:blipFill>
        <p:spPr>
          <a:xfrm>
            <a:off x="4241452" y="1195142"/>
            <a:ext cx="4539704" cy="2986116"/>
          </a:xfrm>
          <a:prstGeom prst="rect">
            <a:avLst/>
          </a:prstGeom>
        </p:spPr>
      </p:pic>
      <p:sp>
        <p:nvSpPr>
          <p:cNvPr id="10" name="TextBox 9"/>
          <p:cNvSpPr txBox="1"/>
          <p:nvPr/>
        </p:nvSpPr>
        <p:spPr>
          <a:xfrm>
            <a:off x="4241452" y="4181258"/>
            <a:ext cx="4880581" cy="369332"/>
          </a:xfrm>
          <a:prstGeom prst="rect">
            <a:avLst/>
          </a:prstGeom>
          <a:noFill/>
        </p:spPr>
        <p:txBody>
          <a:bodyPr wrap="square" rtlCol="0">
            <a:spAutoFit/>
          </a:bodyPr>
          <a:lstStyle/>
          <a:p>
            <a:r>
              <a:rPr lang="en-US" dirty="0" smtClean="0"/>
              <a:t>Andre Derain: The Turning Road, L’Estaque-1906</a:t>
            </a:r>
            <a:endParaRPr lang="en-US" dirty="0"/>
          </a:p>
        </p:txBody>
      </p:sp>
      <p:sp>
        <p:nvSpPr>
          <p:cNvPr id="11" name="Action Button: Back or Previous 10">
            <a:hlinkClick r:id="" action="ppaction://hlinkshowjump?jump=previousslide" highlightClick="1"/>
          </p:cNvPr>
          <p:cNvSpPr/>
          <p:nvPr/>
        </p:nvSpPr>
        <p:spPr>
          <a:xfrm>
            <a:off x="7814109" y="6068360"/>
            <a:ext cx="622017" cy="38906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Fauvism, What is it?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Fauvism flourished in the early 20</a:t>
            </a:r>
            <a:r>
              <a:rPr lang="en-US" baseline="30000" dirty="0" smtClean="0"/>
              <a:t>th</a:t>
            </a:r>
            <a:r>
              <a:rPr lang="en-US" dirty="0" smtClean="0"/>
              <a:t> century.</a:t>
            </a:r>
          </a:p>
          <a:p>
            <a:endParaRPr lang="en-US" dirty="0" smtClean="0"/>
          </a:p>
          <a:p>
            <a:r>
              <a:rPr lang="en-US" dirty="0" smtClean="0"/>
              <a:t>These painters were the first to break away from Impressionism and with the older traditional methods of painting.</a:t>
            </a:r>
          </a:p>
          <a:p>
            <a:endParaRPr lang="en-US" dirty="0" smtClean="0"/>
          </a:p>
          <a:p>
            <a:r>
              <a:rPr lang="en-US" dirty="0" smtClean="0"/>
              <a:t>These artists were often spontaneous, had a subjective response to nature that was expressed in bold, undisguised brushstrokes and high-keyed, vibrant colours directly from the paint tube. </a:t>
            </a:r>
          </a:p>
          <a:p>
            <a:endParaRPr lang="en-US" dirty="0" smtClean="0"/>
          </a:p>
          <a:p>
            <a:r>
              <a:rPr lang="en-US" dirty="0" smtClean="0"/>
              <a:t>Henri Matisse and Andre Derain introduced this un-naturalistic colour and vivid brushstrokes into their paintings. </a:t>
            </a:r>
          </a:p>
          <a:p>
            <a:endParaRPr lang="en-US" dirty="0" smtClean="0"/>
          </a:p>
          <a:p>
            <a:endParaRPr lang="en-US" dirty="0" smtClean="0"/>
          </a:p>
          <a:p>
            <a:pPr>
              <a:buNone/>
            </a:pPr>
            <a:r>
              <a:rPr lang="en-US" dirty="0" smtClean="0"/>
              <a:t> </a:t>
            </a:r>
            <a:endParaRPr lang="en-US" dirty="0"/>
          </a:p>
        </p:txBody>
      </p:sp>
      <p:sp>
        <p:nvSpPr>
          <p:cNvPr id="4" name="Action Button: Back or Previous 3">
            <a:hlinkClick r:id="rId2" action="ppaction://hlinksldjump" highlightClick="1"/>
          </p:cNvPr>
          <p:cNvSpPr/>
          <p:nvPr/>
        </p:nvSpPr>
        <p:spPr>
          <a:xfrm>
            <a:off x="1891974" y="5520091"/>
            <a:ext cx="1088533" cy="606072"/>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Cubism, What is it?</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Cubism was a truly </a:t>
            </a:r>
            <a:r>
              <a:rPr lang="en-US" b="1" dirty="0" smtClean="0"/>
              <a:t>revolutionary style of modern art </a:t>
            </a:r>
            <a:r>
              <a:rPr lang="en-US" dirty="0" smtClean="0"/>
              <a:t>developed by Pablo Picasso and Georges Braque.</a:t>
            </a:r>
          </a:p>
          <a:p>
            <a:r>
              <a:rPr lang="en-US" dirty="0" smtClean="0"/>
              <a:t>Cubism emerged from Paul </a:t>
            </a:r>
            <a:r>
              <a:rPr lang="en-US" b="1" dirty="0" smtClean="0"/>
              <a:t>Cezanne’s</a:t>
            </a:r>
            <a:r>
              <a:rPr lang="en-US" dirty="0" smtClean="0"/>
              <a:t> research in </a:t>
            </a:r>
            <a:r>
              <a:rPr lang="en-US" b="1" dirty="0" smtClean="0">
                <a:solidFill>
                  <a:schemeClr val="accent6">
                    <a:lumMod val="75000"/>
                  </a:schemeClr>
                </a:solidFill>
              </a:rPr>
              <a:t>warm</a:t>
            </a:r>
            <a:r>
              <a:rPr lang="en-US" dirty="0" smtClean="0"/>
              <a:t> and </a:t>
            </a:r>
            <a:r>
              <a:rPr lang="en-US" b="1" dirty="0" smtClean="0">
                <a:solidFill>
                  <a:schemeClr val="tx2">
                    <a:lumMod val="75000"/>
                  </a:schemeClr>
                </a:solidFill>
              </a:rPr>
              <a:t>cool</a:t>
            </a:r>
            <a:r>
              <a:rPr lang="en-US" dirty="0" smtClean="0"/>
              <a:t> colours, which suggests foreground and background relationships, as well as the increased accessibility to ‘</a:t>
            </a:r>
            <a:r>
              <a:rPr lang="en-US" b="1" dirty="0" smtClean="0"/>
              <a:t>primitive’ art</a:t>
            </a:r>
            <a:r>
              <a:rPr lang="en-US" dirty="0" smtClean="0"/>
              <a:t>- works from Africa and Oceania. </a:t>
            </a:r>
          </a:p>
          <a:p>
            <a:r>
              <a:rPr lang="en-US" dirty="0" smtClean="0"/>
              <a:t>It was the first style of </a:t>
            </a:r>
            <a:r>
              <a:rPr lang="en-US" b="1" dirty="0" smtClean="0"/>
              <a:t>abstract art </a:t>
            </a:r>
            <a:r>
              <a:rPr lang="en-US" dirty="0" smtClean="0"/>
              <a:t>which evolved at the beginning of the 20</a:t>
            </a:r>
            <a:r>
              <a:rPr lang="en-US" baseline="30000" dirty="0" smtClean="0"/>
              <a:t>th</a:t>
            </a:r>
            <a:r>
              <a:rPr lang="en-US" dirty="0" smtClean="0"/>
              <a:t> century in response to a world that was changing with unprecedented speed.</a:t>
            </a:r>
          </a:p>
          <a:p>
            <a:r>
              <a:rPr lang="en-US" dirty="0" smtClean="0"/>
              <a:t>Cubism was an attempt by artists to </a:t>
            </a:r>
            <a:r>
              <a:rPr lang="en-US" dirty="0" err="1" smtClean="0"/>
              <a:t>revitalise</a:t>
            </a:r>
            <a:r>
              <a:rPr lang="en-US" dirty="0" smtClean="0"/>
              <a:t> the tired traditions of Western art which they believed had run their course. </a:t>
            </a:r>
          </a:p>
          <a:p>
            <a:r>
              <a:rPr lang="en-US" b="1" dirty="0" smtClean="0"/>
              <a:t>Challenged conventional forms</a:t>
            </a:r>
            <a:r>
              <a:rPr lang="en-US" dirty="0" smtClean="0"/>
              <a:t> of representation such as perspective, which has been the rule since the Renaissance. </a:t>
            </a:r>
          </a:p>
          <a:p>
            <a:pPr>
              <a:buNone/>
            </a:pPr>
            <a:endParaRPr lang="en-US" dirty="0" smtClean="0">
              <a:hlinkClick r:id="rId2"/>
            </a:endParaRP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3809" y="5597838"/>
            <a:ext cx="5110191" cy="691991"/>
          </a:xfrm>
        </p:spPr>
        <p:txBody>
          <a:bodyPr>
            <a:normAutofit/>
          </a:bodyPr>
          <a:lstStyle/>
          <a:p>
            <a:r>
              <a:rPr lang="en-US" sz="1800" dirty="0" smtClean="0"/>
              <a:t>Georges Braque, The </a:t>
            </a:r>
            <a:r>
              <a:rPr lang="en-US" sz="1800" dirty="0"/>
              <a:t>Viaduct at </a:t>
            </a:r>
            <a:r>
              <a:rPr lang="en-US" sz="1800" dirty="0" err="1"/>
              <a:t>L’Estaque</a:t>
            </a:r>
            <a:r>
              <a:rPr lang="en-US" sz="1800" dirty="0"/>
              <a:t> - 1907</a:t>
            </a:r>
          </a:p>
        </p:txBody>
      </p:sp>
      <p:pic>
        <p:nvPicPr>
          <p:cNvPr id="4" name="Picture 3" descr="Paul Cezanne.jpg"/>
          <p:cNvPicPr>
            <a:picLocks noChangeAspect="1"/>
          </p:cNvPicPr>
          <p:nvPr/>
        </p:nvPicPr>
        <p:blipFill>
          <a:blip r:embed="rId3"/>
          <a:stretch>
            <a:fillRect/>
          </a:stretch>
        </p:blipFill>
        <p:spPr>
          <a:xfrm>
            <a:off x="4948139" y="670194"/>
            <a:ext cx="3925817" cy="4927644"/>
          </a:xfrm>
          <a:prstGeom prst="rect">
            <a:avLst/>
          </a:prstGeom>
        </p:spPr>
      </p:pic>
      <p:sp>
        <p:nvSpPr>
          <p:cNvPr id="5" name="TextBox 4"/>
          <p:cNvSpPr txBox="1"/>
          <p:nvPr/>
        </p:nvSpPr>
        <p:spPr>
          <a:xfrm>
            <a:off x="337195" y="5013062"/>
            <a:ext cx="4300203" cy="584776"/>
          </a:xfrm>
          <a:prstGeom prst="rect">
            <a:avLst/>
          </a:prstGeom>
          <a:noFill/>
        </p:spPr>
        <p:txBody>
          <a:bodyPr wrap="square" rtlCol="0">
            <a:spAutoFit/>
          </a:bodyPr>
          <a:lstStyle/>
          <a:p>
            <a:r>
              <a:rPr lang="en-US" sz="1600" dirty="0"/>
              <a:t>PAUL CÉZANNE (1839-1906)'Bibemus Quarry', 1895 (oil on canvas)</a:t>
            </a:r>
          </a:p>
        </p:txBody>
      </p:sp>
      <p:pic>
        <p:nvPicPr>
          <p:cNvPr id="6" name="Picture 5" descr="bibemus-quarry-19j8ptz-300x239.jpg"/>
          <p:cNvPicPr>
            <a:picLocks noChangeAspect="1"/>
          </p:cNvPicPr>
          <p:nvPr/>
        </p:nvPicPr>
        <p:blipFill>
          <a:blip r:embed="rId4"/>
          <a:stretch>
            <a:fillRect/>
          </a:stretch>
        </p:blipFill>
        <p:spPr>
          <a:xfrm>
            <a:off x="337195" y="1231006"/>
            <a:ext cx="4354949" cy="3469442"/>
          </a:xfrm>
          <a:prstGeom prst="rect">
            <a:avLst/>
          </a:prstGeom>
        </p:spPr>
      </p:pic>
      <p:sp>
        <p:nvSpPr>
          <p:cNvPr id="7" name="Action Button: Back or Previous 6">
            <a:hlinkClick r:id="rId5" action="ppaction://hlinksldjump" highlightClick="1"/>
          </p:cNvPr>
          <p:cNvSpPr/>
          <p:nvPr/>
        </p:nvSpPr>
        <p:spPr>
          <a:xfrm>
            <a:off x="7814109" y="6262894"/>
            <a:ext cx="622017" cy="389068"/>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96100" y="5805166"/>
            <a:ext cx="4096043" cy="923330"/>
          </a:xfrm>
          <a:prstGeom prst="rect">
            <a:avLst/>
          </a:prstGeom>
          <a:noFill/>
        </p:spPr>
        <p:txBody>
          <a:bodyPr wrap="square" rtlCol="0">
            <a:spAutoFit/>
          </a:bodyPr>
          <a:lstStyle/>
          <a:p>
            <a:r>
              <a:rPr lang="en-US" b="1" dirty="0" smtClean="0"/>
              <a:t>Task:</a:t>
            </a:r>
          </a:p>
          <a:p>
            <a:r>
              <a:rPr lang="en-US" dirty="0" smtClean="0"/>
              <a:t>We are going to as a class deconstruct Georges Braque image together.</a:t>
            </a:r>
            <a:endParaRPr lang="en-US" dirty="0"/>
          </a:p>
        </p:txBody>
      </p:sp>
      <p:pic>
        <p:nvPicPr>
          <p:cNvPr id="9" name="Picture 5" descr="wally.jpg"/>
          <p:cNvPicPr>
            <a:picLocks noChangeAspect="1"/>
          </p:cNvPicPr>
          <p:nvPr/>
        </p:nvPicPr>
        <p:blipFill>
          <a:blip r:embed="rId6"/>
          <a:srcRect/>
          <a:stretch>
            <a:fillRect/>
          </a:stretch>
        </p:blipFill>
        <p:spPr bwMode="auto">
          <a:xfrm flipH="1">
            <a:off x="933028" y="1680725"/>
            <a:ext cx="106362" cy="2111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ul Cezanne.jpg"/>
          <p:cNvPicPr>
            <a:picLocks noChangeAspect="1"/>
          </p:cNvPicPr>
          <p:nvPr/>
        </p:nvPicPr>
        <p:blipFill>
          <a:blip r:embed="rId2"/>
          <a:stretch>
            <a:fillRect/>
          </a:stretch>
        </p:blipFill>
        <p:spPr>
          <a:xfrm>
            <a:off x="347791" y="290295"/>
            <a:ext cx="5013066" cy="6292347"/>
          </a:xfrm>
          <a:prstGeom prst="rect">
            <a:avLst/>
          </a:prstGeom>
        </p:spPr>
      </p:pic>
      <p:sp>
        <p:nvSpPr>
          <p:cNvPr id="5" name="Rectangle 4"/>
          <p:cNvSpPr/>
          <p:nvPr/>
        </p:nvSpPr>
        <p:spPr>
          <a:xfrm>
            <a:off x="347791" y="6444142"/>
            <a:ext cx="5172626" cy="369332"/>
          </a:xfrm>
          <a:prstGeom prst="rect">
            <a:avLst/>
          </a:prstGeom>
        </p:spPr>
        <p:txBody>
          <a:bodyPr wrap="square">
            <a:spAutoFit/>
          </a:bodyPr>
          <a:lstStyle/>
          <a:p>
            <a:r>
              <a:rPr lang="en-US" dirty="0"/>
              <a:t>Georges Braque, The Viaduct at </a:t>
            </a:r>
            <a:r>
              <a:rPr lang="en-US" dirty="0" err="1"/>
              <a:t>L’Estaque</a:t>
            </a:r>
            <a:r>
              <a:rPr lang="en-US" dirty="0"/>
              <a:t> - 1907</a:t>
            </a:r>
          </a:p>
        </p:txBody>
      </p:sp>
      <p:sp>
        <p:nvSpPr>
          <p:cNvPr id="6" name="TextBox 5"/>
          <p:cNvSpPr txBox="1"/>
          <p:nvPr/>
        </p:nvSpPr>
        <p:spPr>
          <a:xfrm>
            <a:off x="5779591" y="290295"/>
            <a:ext cx="3364409" cy="646331"/>
          </a:xfrm>
          <a:prstGeom prst="rect">
            <a:avLst/>
          </a:prstGeom>
          <a:noFill/>
        </p:spPr>
        <p:txBody>
          <a:bodyPr wrap="square" rtlCol="0">
            <a:spAutoFit/>
          </a:bodyPr>
          <a:lstStyle/>
          <a:p>
            <a:r>
              <a:rPr lang="en-US" dirty="0" smtClean="0"/>
              <a:t>Post-modern frame how?</a:t>
            </a:r>
          </a:p>
          <a:p>
            <a:endParaRPr lang="en-US" dirty="0" smtClean="0"/>
          </a:p>
        </p:txBody>
      </p:sp>
      <p:sp>
        <p:nvSpPr>
          <p:cNvPr id="7" name="TextBox 6"/>
          <p:cNvSpPr txBox="1"/>
          <p:nvPr/>
        </p:nvSpPr>
        <p:spPr>
          <a:xfrm>
            <a:off x="5779591" y="936626"/>
            <a:ext cx="2954589" cy="646331"/>
          </a:xfrm>
          <a:prstGeom prst="rect">
            <a:avLst/>
          </a:prstGeom>
          <a:noFill/>
        </p:spPr>
        <p:txBody>
          <a:bodyPr wrap="square" rtlCol="0">
            <a:spAutoFit/>
          </a:bodyPr>
          <a:lstStyle/>
          <a:p>
            <a:r>
              <a:rPr lang="en-US" dirty="0" smtClean="0"/>
              <a:t>What words could you use to describe this image?</a:t>
            </a:r>
            <a:endParaRPr lang="en-US" dirty="0"/>
          </a:p>
        </p:txBody>
      </p:sp>
      <p:sp>
        <p:nvSpPr>
          <p:cNvPr id="8" name="TextBox 7"/>
          <p:cNvSpPr txBox="1"/>
          <p:nvPr/>
        </p:nvSpPr>
        <p:spPr>
          <a:xfrm>
            <a:off x="5779591" y="1878904"/>
            <a:ext cx="2954589" cy="369332"/>
          </a:xfrm>
          <a:prstGeom prst="rect">
            <a:avLst/>
          </a:prstGeom>
          <a:noFill/>
        </p:spPr>
        <p:txBody>
          <a:bodyPr wrap="square" rtlCol="0">
            <a:spAutoFit/>
          </a:bodyPr>
          <a:lstStyle/>
          <a:p>
            <a:r>
              <a:rPr lang="en-US" dirty="0" smtClean="0"/>
              <a:t>Challenges ideas?</a:t>
            </a:r>
            <a:endParaRPr lang="en-US" dirty="0"/>
          </a:p>
        </p:txBody>
      </p:sp>
      <p:sp>
        <p:nvSpPr>
          <p:cNvPr id="9" name="TextBox 8"/>
          <p:cNvSpPr txBox="1"/>
          <p:nvPr/>
        </p:nvSpPr>
        <p:spPr>
          <a:xfrm>
            <a:off x="5779591" y="2500886"/>
            <a:ext cx="2539910" cy="369332"/>
          </a:xfrm>
          <a:prstGeom prst="rect">
            <a:avLst/>
          </a:prstGeom>
          <a:noFill/>
        </p:spPr>
        <p:txBody>
          <a:bodyPr wrap="square" rtlCol="0">
            <a:spAutoFit/>
          </a:bodyPr>
          <a:lstStyle/>
          <a:p>
            <a:r>
              <a:rPr lang="en-US" dirty="0" smtClean="0"/>
              <a:t>Cubist?</a:t>
            </a:r>
            <a:endParaRPr lang="en-US" dirty="0"/>
          </a:p>
        </p:txBody>
      </p:sp>
      <p:sp>
        <p:nvSpPr>
          <p:cNvPr id="10" name="TextBox 9"/>
          <p:cNvSpPr txBox="1"/>
          <p:nvPr/>
        </p:nvSpPr>
        <p:spPr>
          <a:xfrm>
            <a:off x="5831426" y="3200616"/>
            <a:ext cx="2488075" cy="369332"/>
          </a:xfrm>
          <a:prstGeom prst="rect">
            <a:avLst/>
          </a:prstGeom>
          <a:noFill/>
        </p:spPr>
        <p:txBody>
          <a:bodyPr wrap="square" rtlCol="0">
            <a:spAutoFit/>
          </a:bodyPr>
          <a:lstStyle/>
          <a:p>
            <a:r>
              <a:rPr lang="en-US" dirty="0" smtClean="0"/>
              <a:t>Shape and Geometry?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the same artist?</a:t>
            </a:r>
            <a:endParaRPr lang="en-US" dirty="0"/>
          </a:p>
        </p:txBody>
      </p:sp>
      <p:grpSp>
        <p:nvGrpSpPr>
          <p:cNvPr id="10" name="Group 9"/>
          <p:cNvGrpSpPr/>
          <p:nvPr/>
        </p:nvGrpSpPr>
        <p:grpSpPr>
          <a:xfrm>
            <a:off x="457200" y="1595974"/>
            <a:ext cx="3689592" cy="3985705"/>
            <a:chOff x="457200" y="1595974"/>
            <a:chExt cx="3689592" cy="3985705"/>
          </a:xfrm>
        </p:grpSpPr>
        <p:pic>
          <p:nvPicPr>
            <p:cNvPr id="9" name="Picture 5" descr="wally.jpg"/>
            <p:cNvPicPr>
              <a:picLocks noChangeAspect="1"/>
            </p:cNvPicPr>
            <p:nvPr/>
          </p:nvPicPr>
          <p:blipFill>
            <a:blip r:embed="rId3"/>
            <a:srcRect/>
            <a:stretch>
              <a:fillRect/>
            </a:stretch>
          </p:blipFill>
          <p:spPr bwMode="auto">
            <a:xfrm flipH="1">
              <a:off x="3700055" y="4829779"/>
              <a:ext cx="106362" cy="211137"/>
            </a:xfrm>
            <a:prstGeom prst="rect">
              <a:avLst/>
            </a:prstGeom>
            <a:noFill/>
            <a:ln w="9525">
              <a:noFill/>
              <a:miter lim="800000"/>
              <a:headEnd/>
              <a:tailEnd/>
            </a:ln>
          </p:spPr>
        </p:pic>
        <p:grpSp>
          <p:nvGrpSpPr>
            <p:cNvPr id="13" name="Group 12"/>
            <p:cNvGrpSpPr/>
            <p:nvPr/>
          </p:nvGrpSpPr>
          <p:grpSpPr>
            <a:xfrm>
              <a:off x="457200" y="1595974"/>
              <a:ext cx="3689592" cy="3985705"/>
              <a:chOff x="233255" y="3448963"/>
              <a:chExt cx="2799087" cy="3372385"/>
            </a:xfrm>
          </p:grpSpPr>
          <p:pic>
            <p:nvPicPr>
              <p:cNvPr id="11" name="Picture 10" descr="Road-near-LEstaque-1908-Oil-on-canvas.jpg"/>
              <p:cNvPicPr>
                <a:picLocks noChangeAspect="1"/>
              </p:cNvPicPr>
              <p:nvPr/>
            </p:nvPicPr>
            <p:blipFill>
              <a:blip r:embed="rId4"/>
              <a:stretch>
                <a:fillRect/>
              </a:stretch>
            </p:blipFill>
            <p:spPr>
              <a:xfrm>
                <a:off x="457200" y="3448963"/>
                <a:ext cx="2316919" cy="2825511"/>
              </a:xfrm>
              <a:prstGeom prst="rect">
                <a:avLst/>
              </a:prstGeom>
            </p:spPr>
          </p:pic>
          <p:sp>
            <p:nvSpPr>
              <p:cNvPr id="12" name="TextBox 11"/>
              <p:cNvSpPr txBox="1"/>
              <p:nvPr/>
            </p:nvSpPr>
            <p:spPr>
              <a:xfrm>
                <a:off x="233255" y="6274474"/>
                <a:ext cx="2799087" cy="546874"/>
              </a:xfrm>
              <a:prstGeom prst="rect">
                <a:avLst/>
              </a:prstGeom>
              <a:noFill/>
            </p:spPr>
            <p:txBody>
              <a:bodyPr wrap="square" rtlCol="0">
                <a:spAutoFit/>
              </a:bodyPr>
              <a:lstStyle/>
              <a:p>
                <a:r>
                  <a:rPr lang="en-US" dirty="0"/>
                  <a:t>Road near </a:t>
                </a:r>
                <a:r>
                  <a:rPr lang="en-US" dirty="0" err="1"/>
                  <a:t>L'Estaque</a:t>
                </a:r>
                <a:r>
                  <a:rPr lang="en-US" dirty="0"/>
                  <a:t>, 1908 by Georges Braque</a:t>
                </a:r>
              </a:p>
            </p:txBody>
          </p:sp>
        </p:grpSp>
      </p:grpSp>
      <p:grpSp>
        <p:nvGrpSpPr>
          <p:cNvPr id="17" name="Group 16"/>
          <p:cNvGrpSpPr/>
          <p:nvPr/>
        </p:nvGrpSpPr>
        <p:grpSpPr>
          <a:xfrm>
            <a:off x="4893128" y="1417638"/>
            <a:ext cx="2902755" cy="4552017"/>
            <a:chOff x="4642860" y="1417639"/>
            <a:chExt cx="3132375" cy="5084722"/>
          </a:xfrm>
        </p:grpSpPr>
        <p:sp>
          <p:nvSpPr>
            <p:cNvPr id="18" name="TextBox 17"/>
            <p:cNvSpPr txBox="1"/>
            <p:nvPr/>
          </p:nvSpPr>
          <p:spPr>
            <a:xfrm>
              <a:off x="4665141" y="6089808"/>
              <a:ext cx="3110094" cy="412553"/>
            </a:xfrm>
            <a:prstGeom prst="rect">
              <a:avLst/>
            </a:prstGeom>
            <a:noFill/>
          </p:spPr>
          <p:txBody>
            <a:bodyPr wrap="square" rtlCol="0">
              <a:spAutoFit/>
            </a:bodyPr>
            <a:lstStyle/>
            <a:p>
              <a:r>
                <a:rPr lang="en-US" dirty="0" smtClean="0"/>
                <a:t>Man with a guitar, 1911 by</a:t>
              </a:r>
              <a:endParaRPr lang="en-US" dirty="0"/>
            </a:p>
          </p:txBody>
        </p:sp>
        <p:pic>
          <p:nvPicPr>
            <p:cNvPr id="19" name="Picture 18" descr="Man-with-a-Guitar-1911-Oil-on-canvas.jpg"/>
            <p:cNvPicPr>
              <a:picLocks noChangeAspect="1"/>
            </p:cNvPicPr>
            <p:nvPr/>
          </p:nvPicPr>
          <p:blipFill>
            <a:blip r:embed="rId5"/>
            <a:stretch>
              <a:fillRect/>
            </a:stretch>
          </p:blipFill>
          <p:spPr>
            <a:xfrm>
              <a:off x="4642860" y="1417639"/>
              <a:ext cx="3132375" cy="456171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900" decel="100000" fill="hold"/>
                                        <p:tgtEl>
                                          <p:spTgt spid="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1695</TotalTime>
  <Words>707</Words>
  <Application>Microsoft Office PowerPoint</Application>
  <PresentationFormat>On-screen Show (4:3)</PresentationFormat>
  <Paragraphs>84</Paragraphs>
  <Slides>12</Slides>
  <Notes>3</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Georges Braque</vt:lpstr>
      <vt:lpstr>What are we looking at?</vt:lpstr>
      <vt:lpstr>WHO?</vt:lpstr>
      <vt:lpstr>Henri Matisse, Green Stripe, 1905</vt:lpstr>
      <vt:lpstr>Fauvism, What is it?</vt:lpstr>
      <vt:lpstr>Cubism, What is it?</vt:lpstr>
      <vt:lpstr>Georges Braque, The Viaduct at L’Estaque - 1907</vt:lpstr>
      <vt:lpstr>PowerPoint Presentation</vt:lpstr>
      <vt:lpstr>Is this the same artist?</vt:lpstr>
      <vt:lpstr>PowerPoint Presentation</vt:lpstr>
      <vt:lpstr>PowerPoint Presentation</vt:lpstr>
      <vt:lpstr>How Braque came into his own style:</vt:lpstr>
    </vt:vector>
  </TitlesOfParts>
  <Company>Sydney College Of Arts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Georges Braque</dc:title>
  <dc:creator>Sara Aitken</dc:creator>
  <cp:lastModifiedBy>CWt</cp:lastModifiedBy>
  <cp:revision>35</cp:revision>
  <dcterms:created xsi:type="dcterms:W3CDTF">2013-06-12T08:34:41Z</dcterms:created>
  <dcterms:modified xsi:type="dcterms:W3CDTF">2018-12-12T10:21:07Z</dcterms:modified>
</cp:coreProperties>
</file>