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2"/>
  </p:notesMasterIdLst>
  <p:sldIdLst>
    <p:sldId id="258" r:id="rId2"/>
    <p:sldId id="268" r:id="rId3"/>
    <p:sldId id="260" r:id="rId4"/>
    <p:sldId id="269" r:id="rId5"/>
    <p:sldId id="272" r:id="rId6"/>
    <p:sldId id="266" r:id="rId7"/>
    <p:sldId id="267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314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5" r:id="rId51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1572" y="-57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96712" cy="12490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0253547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1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2143126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1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1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1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1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1589" y="0"/>
            <a:ext cx="1587" cy="15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717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1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>
            <a:spLocks noChangeArrowheads="1"/>
          </p:cNvSpPr>
          <p:nvPr/>
        </p:nvSpPr>
        <p:spPr bwMode="auto">
          <a:xfrm>
            <a:off x="1589" y="0"/>
            <a:ext cx="1587" cy="15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819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1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1589" y="0"/>
            <a:ext cx="1587" cy="15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9219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1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243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641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136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273050"/>
            <a:ext cx="2055812" cy="5854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8213" cy="5854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537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6425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4963"/>
            <a:ext cx="4037013" cy="45227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7012" cy="45227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950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6425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1633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3050"/>
            <a:ext cx="8226425" cy="5854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359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613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928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2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7012" cy="4522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166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012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527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313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867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4668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6425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6425" cy="452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wma"/><Relationship Id="rId7" Type="http://schemas.openxmlformats.org/officeDocument/2006/relationships/notesSlide" Target="../notesSlides/notesSlide1.xml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media2.wma"/><Relationship Id="rId4" Type="http://schemas.microsoft.com/office/2007/relationships/media" Target="../media/media2.wm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6" Type="http://schemas.openxmlformats.org/officeDocument/2006/relationships/image" Target="../media/image28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1.png"/><Relationship Id="rId2" Type="http://schemas.openxmlformats.org/officeDocument/2006/relationships/tags" Target="../tags/tag7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bgfl.org/bgfl/custom/resources_ftp/client_ftp/ks2/music/piano/" TargetMode="External"/><Relationship Id="rId5" Type="http://schemas.openxmlformats.org/officeDocument/2006/relationships/hyperlink" Target="http://www.youtube.com/watch?v=zR_cwELdtHk" TargetMode="External"/><Relationship Id="rId10" Type="http://schemas.openxmlformats.org/officeDocument/2006/relationships/image" Target="../media/image12.jpeg"/><Relationship Id="rId4" Type="http://schemas.openxmlformats.org/officeDocument/2006/relationships/image" Target="../media/image10.jpeg"/><Relationship Id="rId9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-36513" y="5445125"/>
            <a:ext cx="4897438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4063"/>
              </a:spcBef>
              <a:defRPr/>
            </a:pPr>
            <a:r>
              <a:rPr lang="en-GB" sz="6500" u="sng" smtClean="0"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Stage 1</a:t>
            </a: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0" y="6453188"/>
            <a:ext cx="4176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400">
                <a:solidFill>
                  <a:srgbClr val="000000"/>
                </a:solidFill>
                <a:latin typeface="Impact" pitchFamily="34" charset="0"/>
              </a:rPr>
              <a:t>Play the hook live</a:t>
            </a:r>
          </a:p>
        </p:txBody>
      </p:sp>
      <p:pic>
        <p:nvPicPr>
          <p:cNvPr id="2" name="Jade Englert MGM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520" y="3645024"/>
            <a:ext cx="1440160" cy="1440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5085184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tx1"/>
                </a:solidFill>
                <a:latin typeface="Arial Narrow" pitchFamily="34" charset="0"/>
              </a:rPr>
              <a:t>Jade </a:t>
            </a:r>
            <a:r>
              <a:rPr lang="en-GB" sz="1200" dirty="0" err="1" smtClean="0">
                <a:solidFill>
                  <a:schemeClr val="tx1"/>
                </a:solidFill>
                <a:latin typeface="Arial Narrow" pitchFamily="34" charset="0"/>
              </a:rPr>
              <a:t>Englert</a:t>
            </a:r>
            <a:r>
              <a:rPr lang="en-GB" sz="1200" dirty="0" smtClean="0">
                <a:solidFill>
                  <a:schemeClr val="tx1"/>
                </a:solidFill>
                <a:latin typeface="Arial Narrow" pitchFamily="34" charset="0"/>
              </a:rPr>
              <a:t> – A*</a:t>
            </a:r>
            <a:endParaRPr lang="en-GB" sz="1200" dirty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4" name="MGMT Kids - Edit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0347" y="1196752"/>
            <a:ext cx="1431395" cy="14313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2708920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tx1"/>
                </a:solidFill>
                <a:latin typeface="Arial Narrow" pitchFamily="34" charset="0"/>
              </a:rPr>
              <a:t>Original</a:t>
            </a:r>
            <a:endParaRPr lang="en-GB" sz="1200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47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9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250825" y="1773238"/>
            <a:ext cx="8713788" cy="4897437"/>
          </a:xfrm>
          <a:prstGeom prst="rect">
            <a:avLst/>
          </a:prstGeom>
          <a:solidFill>
            <a:srgbClr val="000000">
              <a:alpha val="38823"/>
            </a:srgbClr>
          </a:solidFill>
          <a:ln w="3168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323850" y="2781300"/>
            <a:ext cx="4248150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>
                <a:solidFill>
                  <a:srgbClr val="FFFFFF"/>
                </a:solidFill>
                <a:latin typeface="Impact" pitchFamily="34" charset="0"/>
              </a:rPr>
              <a:t>1.	Select ‘Draw’ from the tool bar</a:t>
            </a:r>
          </a:p>
          <a:p>
            <a:pPr eaLnBrk="1" hangingPunct="1"/>
            <a:endParaRPr lang="en-GB" altLang="en-US">
              <a:solidFill>
                <a:srgbClr val="FFFFFF"/>
              </a:solidFill>
              <a:latin typeface="Impact" pitchFamily="34" charset="0"/>
            </a:endParaRPr>
          </a:p>
          <a:p>
            <a:pPr eaLnBrk="1" hangingPunct="1"/>
            <a:endParaRPr lang="en-GB" altLang="en-US">
              <a:solidFill>
                <a:srgbClr val="FFFFFF"/>
              </a:solidFill>
              <a:latin typeface="Impact" pitchFamily="34" charset="0"/>
            </a:endParaRPr>
          </a:p>
          <a:p>
            <a:pPr eaLnBrk="1" hangingPunct="1"/>
            <a:endParaRPr lang="en-GB" altLang="en-US">
              <a:solidFill>
                <a:srgbClr val="FFFFFF"/>
              </a:solidFill>
              <a:latin typeface="Impact" pitchFamily="34" charset="0"/>
            </a:endParaRPr>
          </a:p>
          <a:p>
            <a:pPr eaLnBrk="1" hangingPunct="1"/>
            <a:endParaRPr lang="en-GB" altLang="en-US">
              <a:solidFill>
                <a:srgbClr val="FFFFFF"/>
              </a:solidFill>
              <a:latin typeface="Impact" pitchFamily="34" charset="0"/>
            </a:endParaRPr>
          </a:p>
          <a:p>
            <a:pPr eaLnBrk="1" hangingPunct="1"/>
            <a:r>
              <a:rPr lang="en-GB" altLang="en-US">
                <a:solidFill>
                  <a:srgbClr val="FFFFFF"/>
                </a:solidFill>
                <a:latin typeface="Impact" pitchFamily="34" charset="0"/>
              </a:rPr>
              <a:t>2.	Draw across 4 bars in the  new track</a:t>
            </a:r>
          </a:p>
          <a:p>
            <a:pPr eaLnBrk="1" hangingPunct="1"/>
            <a:endParaRPr lang="en-GB" altLang="en-US">
              <a:solidFill>
                <a:srgbClr val="FFFFFF"/>
              </a:solidFill>
              <a:latin typeface="Impact" pitchFamily="34" charset="0"/>
            </a:endParaRPr>
          </a:p>
          <a:p>
            <a:pPr eaLnBrk="1" hangingPunct="1"/>
            <a:endParaRPr lang="en-GB" altLang="en-US" sz="1400">
              <a:solidFill>
                <a:srgbClr val="FFFFFF"/>
              </a:solidFill>
              <a:latin typeface="Impact" pitchFamily="34" charset="0"/>
            </a:endParaRPr>
          </a:p>
          <a:p>
            <a:pPr eaLnBrk="1" hangingPunct="1"/>
            <a:endParaRPr lang="en-GB" altLang="en-US" sz="1400">
              <a:solidFill>
                <a:srgbClr val="FFFFFF"/>
              </a:solidFill>
              <a:latin typeface="Impact" pitchFamily="34" charset="0"/>
            </a:endParaRPr>
          </a:p>
          <a:p>
            <a:pPr eaLnBrk="1" hangingPunct="1"/>
            <a:endParaRPr lang="en-GB" altLang="en-US" sz="1400">
              <a:solidFill>
                <a:srgbClr val="FFFFFF"/>
              </a:solidFill>
              <a:latin typeface="Impact" pitchFamily="34" charset="0"/>
            </a:endParaRPr>
          </a:p>
          <a:p>
            <a:pPr eaLnBrk="1" hangingPunct="1"/>
            <a:r>
              <a:rPr lang="en-GB" altLang="en-US">
                <a:solidFill>
                  <a:srgbClr val="FFFFFF"/>
                </a:solidFill>
                <a:latin typeface="Impact" pitchFamily="34" charset="0"/>
              </a:rPr>
              <a:t>3.	Select the arrow from the tool bar and then double click in the box you have just created.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250825" y="1844675"/>
            <a:ext cx="72009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750"/>
              </a:spcBef>
            </a:pPr>
            <a:r>
              <a:rPr lang="en-GB" altLang="en-US" sz="2800" u="sng">
                <a:solidFill>
                  <a:srgbClr val="FFFFFF"/>
                </a:solidFill>
                <a:latin typeface="Impact" pitchFamily="34" charset="0"/>
              </a:rPr>
              <a:t>Setting up key editor in Cubase</a:t>
            </a:r>
          </a:p>
        </p:txBody>
      </p:sp>
      <p:pic>
        <p:nvPicPr>
          <p:cNvPr id="512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3" t="6107" r="41905" b="89897"/>
          <a:stretch>
            <a:fillRect/>
          </a:stretch>
        </p:blipFill>
        <p:spPr bwMode="auto">
          <a:xfrm>
            <a:off x="4775200" y="2744788"/>
            <a:ext cx="4014788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6" name="Line 4"/>
          <p:cNvSpPr>
            <a:spLocks noChangeShapeType="1"/>
          </p:cNvSpPr>
          <p:nvPr/>
        </p:nvSpPr>
        <p:spPr bwMode="auto">
          <a:xfrm>
            <a:off x="3635375" y="2997200"/>
            <a:ext cx="3744913" cy="1588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512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5621" r="36853" b="40028"/>
          <a:stretch>
            <a:fillRect/>
          </a:stretch>
        </p:blipFill>
        <p:spPr bwMode="auto">
          <a:xfrm>
            <a:off x="4775200" y="3357563"/>
            <a:ext cx="4014788" cy="249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8" name="Line 9"/>
          <p:cNvSpPr>
            <a:spLocks noChangeShapeType="1"/>
          </p:cNvSpPr>
          <p:nvPr/>
        </p:nvSpPr>
        <p:spPr bwMode="auto">
          <a:xfrm>
            <a:off x="4284663" y="4365625"/>
            <a:ext cx="4103687" cy="790575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5129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1" t="6143" r="41568" b="89600"/>
          <a:stretch>
            <a:fillRect/>
          </a:stretch>
        </p:blipFill>
        <p:spPr bwMode="auto">
          <a:xfrm>
            <a:off x="4775200" y="5972175"/>
            <a:ext cx="4002088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30" name="Line 6"/>
          <p:cNvSpPr>
            <a:spLocks noChangeShapeType="1"/>
          </p:cNvSpPr>
          <p:nvPr/>
        </p:nvSpPr>
        <p:spPr bwMode="auto">
          <a:xfrm>
            <a:off x="3635375" y="6164263"/>
            <a:ext cx="1223963" cy="1587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51365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107504" y="980728"/>
            <a:ext cx="5832773" cy="5760640"/>
          </a:xfrm>
          <a:prstGeom prst="rect">
            <a:avLst/>
          </a:prstGeom>
          <a:solidFill>
            <a:srgbClr val="000000">
              <a:alpha val="38823"/>
            </a:srgbClr>
          </a:solidFill>
          <a:ln w="3168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49" b="20334"/>
          <a:stretch/>
        </p:blipFill>
        <p:spPr bwMode="auto">
          <a:xfrm>
            <a:off x="2267744" y="1052735"/>
            <a:ext cx="3600400" cy="5593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251520" y="1196751"/>
            <a:ext cx="1440160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39725" indent="-339725"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buClr>
                <a:srgbClr val="FFFFFF"/>
              </a:buClr>
            </a:pPr>
            <a:r>
              <a:rPr lang="en-GB" dirty="0">
                <a:solidFill>
                  <a:srgbClr val="FFFFFF"/>
                </a:solidFill>
                <a:latin typeface="Impact" pitchFamily="34" charset="0"/>
              </a:rPr>
              <a:t>Click </a:t>
            </a:r>
            <a:r>
              <a:rPr lang="en-GB" dirty="0" smtClean="0">
                <a:solidFill>
                  <a:srgbClr val="FFFFFF"/>
                </a:solidFill>
                <a:latin typeface="Impact" pitchFamily="34" charset="0"/>
              </a:rPr>
              <a:t>here</a:t>
            </a:r>
          </a:p>
          <a:p>
            <a:pPr marL="0" indent="0" eaLnBrk="1" hangingPunct="1">
              <a:buClr>
                <a:srgbClr val="FFFFFF"/>
              </a:buClr>
            </a:pPr>
            <a:r>
              <a:rPr lang="en-GB" dirty="0" smtClean="0">
                <a:solidFill>
                  <a:srgbClr val="FFFFFF"/>
                </a:solidFill>
                <a:latin typeface="Impact" pitchFamily="34" charset="0"/>
              </a:rPr>
              <a:t>To access instruments</a:t>
            </a:r>
            <a:endParaRPr lang="en-GB" dirty="0">
              <a:solidFill>
                <a:srgbClr val="FFFFFF"/>
              </a:solidFill>
              <a:latin typeface="Impact" pitchFamily="34" charset="0"/>
            </a:endParaRPr>
          </a:p>
        </p:txBody>
      </p:sp>
      <p:sp>
        <p:nvSpPr>
          <p:cNvPr id="9221" name="Line 7"/>
          <p:cNvSpPr>
            <a:spLocks noChangeShapeType="1"/>
          </p:cNvSpPr>
          <p:nvPr/>
        </p:nvSpPr>
        <p:spPr bwMode="auto">
          <a:xfrm>
            <a:off x="1475656" y="1382507"/>
            <a:ext cx="1440160" cy="2288546"/>
          </a:xfrm>
          <a:prstGeom prst="line">
            <a:avLst/>
          </a:prstGeom>
          <a:noFill/>
          <a:ln w="9360">
            <a:solidFill>
              <a:srgbClr val="FFC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51520" y="3887158"/>
            <a:ext cx="1440160" cy="2587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39725" indent="-339725"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buClr>
                <a:srgbClr val="FFFFFF"/>
              </a:buClr>
            </a:pPr>
            <a:r>
              <a:rPr lang="en-GB" dirty="0" smtClean="0">
                <a:solidFill>
                  <a:srgbClr val="FFFFFF"/>
                </a:solidFill>
                <a:latin typeface="Impact" pitchFamily="34" charset="0"/>
              </a:rPr>
              <a:t>Search for the sound you want by</a:t>
            </a:r>
          </a:p>
          <a:p>
            <a:pPr marL="0" indent="0" eaLnBrk="1" hangingPunct="1">
              <a:buClr>
                <a:srgbClr val="FFFFFF"/>
              </a:buClr>
            </a:pPr>
            <a:endParaRPr lang="en-GB" dirty="0">
              <a:solidFill>
                <a:srgbClr val="FFFFFF"/>
              </a:solidFill>
              <a:latin typeface="Impact" pitchFamily="34" charset="0"/>
            </a:endParaRPr>
          </a:p>
          <a:p>
            <a:pPr marL="0" indent="0" eaLnBrk="1" hangingPunct="1">
              <a:buClr>
                <a:srgbClr val="FFFFFF"/>
              </a:buClr>
            </a:pPr>
            <a:r>
              <a:rPr lang="en-GB" dirty="0" smtClean="0">
                <a:solidFill>
                  <a:srgbClr val="FFFFFF"/>
                </a:solidFill>
                <a:latin typeface="Impact" pitchFamily="34" charset="0"/>
              </a:rPr>
              <a:t>Typing</a:t>
            </a:r>
          </a:p>
          <a:p>
            <a:pPr marL="0" indent="0" eaLnBrk="1" hangingPunct="1">
              <a:buClr>
                <a:srgbClr val="FFFFFF"/>
              </a:buClr>
            </a:pPr>
            <a:endParaRPr lang="en-GB" dirty="0">
              <a:solidFill>
                <a:srgbClr val="FFFFFF"/>
              </a:solidFill>
              <a:latin typeface="Impact" pitchFamily="34" charset="0"/>
            </a:endParaRPr>
          </a:p>
          <a:p>
            <a:pPr marL="0" indent="0" eaLnBrk="1" hangingPunct="1">
              <a:buClr>
                <a:srgbClr val="FFFFFF"/>
              </a:buClr>
            </a:pPr>
            <a:r>
              <a:rPr lang="en-GB" dirty="0" smtClean="0">
                <a:solidFill>
                  <a:srgbClr val="FFFFFF"/>
                </a:solidFill>
                <a:latin typeface="Impact" pitchFamily="34" charset="0"/>
              </a:rPr>
              <a:t>Or</a:t>
            </a:r>
          </a:p>
          <a:p>
            <a:pPr marL="0" indent="0" eaLnBrk="1" hangingPunct="1">
              <a:buClr>
                <a:srgbClr val="FFFFFF"/>
              </a:buClr>
            </a:pPr>
            <a:endParaRPr lang="en-GB" dirty="0">
              <a:solidFill>
                <a:srgbClr val="FFFFFF"/>
              </a:solidFill>
              <a:latin typeface="Impact" pitchFamily="34" charset="0"/>
            </a:endParaRPr>
          </a:p>
          <a:p>
            <a:pPr marL="0" indent="0" eaLnBrk="1" hangingPunct="1">
              <a:buClr>
                <a:srgbClr val="FFFFFF"/>
              </a:buClr>
            </a:pPr>
            <a:r>
              <a:rPr lang="en-GB" dirty="0" smtClean="0">
                <a:solidFill>
                  <a:srgbClr val="FFFFFF"/>
                </a:solidFill>
                <a:latin typeface="Impact" pitchFamily="34" charset="0"/>
              </a:rPr>
              <a:t>Scrolling</a:t>
            </a:r>
            <a:endParaRPr lang="en-GB" dirty="0">
              <a:solidFill>
                <a:srgbClr val="FFFFFF"/>
              </a:solidFill>
              <a:latin typeface="Impact" pitchFamily="34" charset="0"/>
            </a:endParaRP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flipV="1">
            <a:off x="1331640" y="5013173"/>
            <a:ext cx="4032448" cy="1296145"/>
          </a:xfrm>
          <a:prstGeom prst="line">
            <a:avLst/>
          </a:prstGeom>
          <a:noFill/>
          <a:ln w="9360">
            <a:solidFill>
              <a:srgbClr val="FFC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V="1">
            <a:off x="1331640" y="4365103"/>
            <a:ext cx="2520280" cy="815807"/>
          </a:xfrm>
          <a:prstGeom prst="line">
            <a:avLst/>
          </a:prstGeom>
          <a:noFill/>
          <a:ln w="9360">
            <a:solidFill>
              <a:srgbClr val="FFC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32939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250825" y="2349500"/>
            <a:ext cx="8426450" cy="4321175"/>
            <a:chOff x="158" y="1480"/>
            <a:chExt cx="5308" cy="2722"/>
          </a:xfrm>
        </p:grpSpPr>
        <p:grpSp>
          <p:nvGrpSpPr>
            <p:cNvPr id="6147" name="Group 3"/>
            <p:cNvGrpSpPr>
              <a:grpSpLocks/>
            </p:cNvGrpSpPr>
            <p:nvPr/>
          </p:nvGrpSpPr>
          <p:grpSpPr bwMode="auto">
            <a:xfrm>
              <a:off x="158" y="3113"/>
              <a:ext cx="5308" cy="1089"/>
              <a:chOff x="0" y="2341"/>
              <a:chExt cx="5308" cy="1089"/>
            </a:xfrm>
          </p:grpSpPr>
          <p:sp>
            <p:nvSpPr>
              <p:cNvPr id="6157" name="Rectangle 4"/>
              <p:cNvSpPr>
                <a:spLocks noChangeArrowheads="1"/>
              </p:cNvSpPr>
              <p:nvPr/>
            </p:nvSpPr>
            <p:spPr bwMode="auto">
              <a:xfrm>
                <a:off x="0" y="2341"/>
                <a:ext cx="5308" cy="1089"/>
              </a:xfrm>
              <a:prstGeom prst="rect">
                <a:avLst/>
              </a:prstGeom>
              <a:solidFill>
                <a:schemeClr val="bg1"/>
              </a:solidFill>
              <a:ln w="28575" cmpd="thinThick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/>
              </a:p>
            </p:txBody>
          </p:sp>
          <p:sp>
            <p:nvSpPr>
              <p:cNvPr id="6158" name="Text Box 5"/>
              <p:cNvSpPr txBox="1">
                <a:spLocks noChangeArrowheads="1"/>
              </p:cNvSpPr>
              <p:nvPr/>
            </p:nvSpPr>
            <p:spPr bwMode="auto">
              <a:xfrm>
                <a:off x="90" y="2387"/>
                <a:ext cx="5192" cy="10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 eaLnBrk="0" hangingPunct="0"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1pPr>
                <a:lvl2pPr eaLnBrk="0" hangingPunct="0"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2pPr>
                <a:lvl3pPr eaLnBrk="0" hangingPunct="0"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3pPr>
                <a:lvl4pPr eaLnBrk="0" hangingPunct="0"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4pPr>
                <a:lvl5pPr eaLnBrk="0" hangingPunct="0"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defTabSz="914400"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GB" altLang="en-US" sz="1400" dirty="0">
                    <a:solidFill>
                      <a:schemeClr val="tx1"/>
                    </a:solidFill>
                    <a:latin typeface="Arial Narrow" pitchFamily="34" charset="0"/>
                  </a:rPr>
                  <a:t>Don’t forget - End of Lesson process:</a:t>
                </a:r>
              </a:p>
              <a:p>
                <a:pPr defTabSz="914400"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endParaRPr lang="en-GB" altLang="en-US" sz="200" dirty="0">
                  <a:solidFill>
                    <a:schemeClr val="tx1"/>
                  </a:solidFill>
                  <a:latin typeface="Arial Narrow" pitchFamily="34" charset="0"/>
                </a:endParaRPr>
              </a:p>
              <a:p>
                <a:pPr defTabSz="914400" eaLnBrk="1" hangingPunct="1">
                  <a:buClrTx/>
                  <a:buSzTx/>
                  <a:buFontTx/>
                  <a:buAutoNum type="arabicPeriod"/>
                </a:pPr>
                <a:r>
                  <a:rPr lang="en-GB" altLang="en-US" sz="2000" dirty="0">
                    <a:solidFill>
                      <a:schemeClr val="tx1"/>
                    </a:solidFill>
                    <a:latin typeface="Impact" pitchFamily="34" charset="0"/>
                  </a:rPr>
                  <a:t>Save In your ‘My Documents’, ‘Music’ folder</a:t>
                </a:r>
              </a:p>
              <a:p>
                <a:pPr defTabSz="914400" eaLnBrk="1" hangingPunct="1">
                  <a:buClrTx/>
                  <a:buSzTx/>
                  <a:buFontTx/>
                  <a:buAutoNum type="arabicPeriod"/>
                </a:pPr>
                <a:r>
                  <a:rPr lang="en-GB" altLang="en-US" sz="2000" dirty="0">
                    <a:solidFill>
                      <a:schemeClr val="tx1"/>
                    </a:solidFill>
                    <a:latin typeface="Impact" pitchFamily="34" charset="0"/>
                  </a:rPr>
                  <a:t>Close </a:t>
                </a:r>
                <a:r>
                  <a:rPr lang="en-GB" altLang="en-US" sz="2000" dirty="0" smtClean="0">
                    <a:solidFill>
                      <a:schemeClr val="tx1"/>
                    </a:solidFill>
                    <a:latin typeface="Impact" pitchFamily="34" charset="0"/>
                  </a:rPr>
                  <a:t>Cubase</a:t>
                </a:r>
                <a:endParaRPr lang="en-GB" altLang="en-US" sz="2000" dirty="0">
                  <a:solidFill>
                    <a:schemeClr val="tx1"/>
                  </a:solidFill>
                  <a:latin typeface="Impact" pitchFamily="34" charset="0"/>
                </a:endParaRPr>
              </a:p>
              <a:p>
                <a:pPr defTabSz="914400" eaLnBrk="1" hangingPunct="1">
                  <a:buClrTx/>
                  <a:buSzTx/>
                  <a:buFontTx/>
                  <a:buAutoNum type="arabicPeriod"/>
                </a:pPr>
                <a:r>
                  <a:rPr lang="en-GB" altLang="en-US" sz="2000" dirty="0">
                    <a:solidFill>
                      <a:schemeClr val="tx1"/>
                    </a:solidFill>
                    <a:latin typeface="Impact" pitchFamily="34" charset="0"/>
                  </a:rPr>
                  <a:t>Email work to your teacher</a:t>
                </a:r>
              </a:p>
              <a:p>
                <a:pPr defTabSz="914400"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GB" altLang="en-US" sz="1400" dirty="0">
                    <a:solidFill>
                      <a:schemeClr val="tx1"/>
                    </a:solidFill>
                    <a:latin typeface="Arial Narrow" pitchFamily="34" charset="0"/>
                  </a:rPr>
                  <a:t>Simples!</a:t>
                </a:r>
              </a:p>
            </p:txBody>
          </p:sp>
          <p:pic>
            <p:nvPicPr>
              <p:cNvPr id="6159" name="Picture 6" descr="n1088973365_30083831_175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482"/>
              <a:stretch>
                <a:fillRect/>
              </a:stretch>
            </p:blipFill>
            <p:spPr bwMode="auto">
              <a:xfrm>
                <a:off x="3945" y="2387"/>
                <a:ext cx="1350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48" name="Rectangle 7"/>
            <p:cNvSpPr>
              <a:spLocks noChangeArrowheads="1"/>
            </p:cNvSpPr>
            <p:nvPr/>
          </p:nvSpPr>
          <p:spPr bwMode="auto">
            <a:xfrm>
              <a:off x="158" y="1480"/>
              <a:ext cx="5307" cy="1542"/>
            </a:xfrm>
            <a:prstGeom prst="rect">
              <a:avLst/>
            </a:prstGeom>
            <a:solidFill>
              <a:schemeClr val="bg2">
                <a:alpha val="76862"/>
              </a:schemeClr>
            </a:solidFill>
            <a:ln w="31750" cmpd="thinThick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6149" name="Text Box 8"/>
            <p:cNvSpPr txBox="1">
              <a:spLocks noChangeArrowheads="1"/>
            </p:cNvSpPr>
            <p:nvPr/>
          </p:nvSpPr>
          <p:spPr bwMode="auto">
            <a:xfrm>
              <a:off x="158" y="2206"/>
              <a:ext cx="5217" cy="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 eaLnBrk="1" hangingPunct="1">
                <a:buClrTx/>
                <a:buSzTx/>
                <a:buFontTx/>
                <a:buAutoNum type="arabicPeriod"/>
              </a:pPr>
              <a:r>
                <a:rPr lang="en-GB" altLang="en-US" sz="1400">
                  <a:solidFill>
                    <a:schemeClr val="tx1"/>
                  </a:solidFill>
                  <a:latin typeface="Impact" pitchFamily="34" charset="0"/>
                </a:rPr>
                <a:t>Ensure ‘Snap’ is turned on.</a:t>
              </a:r>
            </a:p>
            <a:p>
              <a:pPr defTabSz="914400" eaLnBrk="1" hangingPunct="1">
                <a:buClrTx/>
                <a:buSzTx/>
                <a:buFontTx/>
                <a:buAutoNum type="arabicPeriod"/>
              </a:pPr>
              <a:endParaRPr lang="en-GB" altLang="en-US" sz="800">
                <a:solidFill>
                  <a:schemeClr val="tx1"/>
                </a:solidFill>
                <a:latin typeface="Impact" pitchFamily="34" charset="0"/>
              </a:endParaRPr>
            </a:p>
            <a:p>
              <a:pPr defTabSz="914400" eaLnBrk="1" hangingPunct="1">
                <a:buClrTx/>
                <a:buSzTx/>
                <a:buFontTx/>
                <a:buAutoNum type="arabicPeriod"/>
              </a:pPr>
              <a:r>
                <a:rPr lang="en-GB" altLang="en-US" sz="1400">
                  <a:solidFill>
                    <a:schemeClr val="tx1"/>
                  </a:solidFill>
                  <a:latin typeface="Impact" pitchFamily="34" charset="0"/>
                </a:rPr>
                <a:t>This is the quantize box.</a:t>
              </a:r>
            </a:p>
            <a:p>
              <a:pPr defTabSz="914400" eaLnBrk="1" hangingPunct="1">
                <a:buClrTx/>
                <a:buSzTx/>
                <a:buFontTx/>
                <a:buAutoNum type="arabicPeriod"/>
              </a:pPr>
              <a:endParaRPr lang="en-GB" altLang="en-US" sz="800">
                <a:solidFill>
                  <a:schemeClr val="tx1"/>
                </a:solidFill>
                <a:latin typeface="Impact" pitchFamily="34" charset="0"/>
              </a:endParaRPr>
            </a:p>
            <a:p>
              <a:pPr defTabSz="914400" eaLnBrk="1" hangingPunct="1">
                <a:buClrTx/>
                <a:buSzTx/>
                <a:buFontTx/>
                <a:buAutoNum type="arabicPeriod"/>
              </a:pPr>
              <a:r>
                <a:rPr lang="en-GB" altLang="en-US" sz="1400">
                  <a:solidFill>
                    <a:schemeClr val="tx1"/>
                  </a:solidFill>
                  <a:latin typeface="Impact" pitchFamily="34" charset="0"/>
                </a:rPr>
                <a:t>Select 1/8: </a:t>
              </a:r>
            </a:p>
            <a:p>
              <a:pPr defTabSz="914400" eaLnBrk="1" hangingPunct="1">
                <a:buClrTx/>
                <a:buSzTx/>
                <a:buFontTx/>
                <a:buNone/>
              </a:pPr>
              <a:r>
                <a:rPr lang="en-GB" altLang="en-US" sz="1000">
                  <a:latin typeface="Arial Narrow" pitchFamily="34" charset="0"/>
                </a:rPr>
                <a:t>	</a:t>
              </a:r>
              <a:r>
                <a:rPr lang="en-GB" altLang="en-US" sz="1200">
                  <a:latin typeface="Arial Narrow" pitchFamily="34" charset="0"/>
                </a:rPr>
                <a:t>By selecting 1/8 your dividing each bar (numbered sections) into 8ths. So, we can now fit 8 notes in a bar. (look at music notation poster).</a:t>
              </a:r>
            </a:p>
            <a:p>
              <a:pPr defTabSz="914400" eaLnBrk="1" hangingPunct="1">
                <a:buClrTx/>
                <a:buSzTx/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  <a:latin typeface="Impact" pitchFamily="34" charset="0"/>
                </a:rPr>
                <a:t>	</a:t>
              </a:r>
            </a:p>
          </p:txBody>
        </p:sp>
        <p:sp>
          <p:nvSpPr>
            <p:cNvPr id="22537" name="Text Box 9"/>
            <p:cNvSpPr txBox="1">
              <a:spLocks noChangeArrowheads="1"/>
            </p:cNvSpPr>
            <p:nvPr/>
          </p:nvSpPr>
          <p:spPr bwMode="auto">
            <a:xfrm>
              <a:off x="158" y="1707"/>
              <a:ext cx="1247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457200"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914400"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371600"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1828800"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en-GB" sz="2000" u="sng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Impact" pitchFamily="34" charset="0"/>
                </a:rPr>
                <a:t>Quantize:</a:t>
              </a:r>
              <a:r>
                <a:rPr lang="en-GB" sz="3200" smtClean="0">
                  <a:solidFill>
                    <a:schemeClr val="tx1"/>
                  </a:solidFill>
                  <a:latin typeface="Stencil" pitchFamily="80" charset="0"/>
                </a:rPr>
                <a:t> </a:t>
              </a:r>
            </a:p>
          </p:txBody>
        </p:sp>
        <p:pic>
          <p:nvPicPr>
            <p:cNvPr id="6151" name="Picture 10" descr="Quantiz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291"/>
            <a:stretch>
              <a:fillRect/>
            </a:stretch>
          </p:blipFill>
          <p:spPr bwMode="auto">
            <a:xfrm>
              <a:off x="2653" y="1571"/>
              <a:ext cx="2721" cy="1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2" name="Text Box 11"/>
            <p:cNvSpPr txBox="1">
              <a:spLocks noChangeArrowheads="1"/>
            </p:cNvSpPr>
            <p:nvPr/>
          </p:nvSpPr>
          <p:spPr bwMode="auto">
            <a:xfrm>
              <a:off x="839" y="1752"/>
              <a:ext cx="3107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 eaLnBrk="1" hangingPunct="1">
                <a:buClrTx/>
                <a:buSzTx/>
                <a:buFontTx/>
                <a:buAutoNum type="arabicPeriod"/>
              </a:pPr>
              <a:r>
                <a:rPr lang="en-GB" altLang="en-US" sz="1400">
                  <a:solidFill>
                    <a:schemeClr val="tx1"/>
                  </a:solidFill>
                  <a:latin typeface="Arial Narrow" pitchFamily="34" charset="0"/>
                </a:rPr>
                <a:t>Correct timing mistakes.</a:t>
              </a:r>
            </a:p>
            <a:p>
              <a:pPr defTabSz="914400" eaLnBrk="1" hangingPunct="1">
                <a:buClrTx/>
                <a:buSzTx/>
                <a:buFontTx/>
                <a:buAutoNum type="arabicPeriod"/>
              </a:pPr>
              <a:r>
                <a:rPr lang="en-GB" altLang="en-US" sz="1400">
                  <a:solidFill>
                    <a:schemeClr val="tx1"/>
                  </a:solidFill>
                  <a:latin typeface="Arial Narrow" pitchFamily="34" charset="0"/>
                </a:rPr>
                <a:t>Input notes with precise timing. </a:t>
              </a:r>
            </a:p>
          </p:txBody>
        </p:sp>
        <p:sp>
          <p:nvSpPr>
            <p:cNvPr id="6153" name="Text Box 12"/>
            <p:cNvSpPr txBox="1">
              <a:spLocks noChangeArrowheads="1"/>
            </p:cNvSpPr>
            <p:nvPr/>
          </p:nvSpPr>
          <p:spPr bwMode="auto">
            <a:xfrm>
              <a:off x="158" y="1480"/>
              <a:ext cx="235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altLang="en-US" sz="2000" u="sng">
                  <a:latin typeface="Impact" pitchFamily="34" charset="0"/>
                </a:rPr>
                <a:t>Recording your hook</a:t>
              </a:r>
            </a:p>
          </p:txBody>
        </p:sp>
        <p:sp>
          <p:nvSpPr>
            <p:cNvPr id="6154" name="Line 13"/>
            <p:cNvSpPr>
              <a:spLocks noChangeShapeType="1"/>
            </p:cNvSpPr>
            <p:nvPr/>
          </p:nvSpPr>
          <p:spPr bwMode="auto">
            <a:xfrm flipV="1">
              <a:off x="1701" y="1843"/>
              <a:ext cx="1723" cy="453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55" name="Line 14"/>
            <p:cNvSpPr>
              <a:spLocks noChangeShapeType="1"/>
            </p:cNvSpPr>
            <p:nvPr/>
          </p:nvSpPr>
          <p:spPr bwMode="auto">
            <a:xfrm flipV="1">
              <a:off x="1701" y="1797"/>
              <a:ext cx="2494" cy="726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56" name="Line 15"/>
            <p:cNvSpPr>
              <a:spLocks noChangeShapeType="1"/>
            </p:cNvSpPr>
            <p:nvPr/>
          </p:nvSpPr>
          <p:spPr bwMode="auto">
            <a:xfrm flipV="1">
              <a:off x="1020" y="2432"/>
              <a:ext cx="3221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86303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107504" y="908720"/>
            <a:ext cx="8857109" cy="5832648"/>
          </a:xfrm>
          <a:prstGeom prst="rect">
            <a:avLst/>
          </a:prstGeom>
          <a:solidFill>
            <a:srgbClr val="4D4D4D">
              <a:alpha val="61176"/>
            </a:srgbClr>
          </a:solidFill>
          <a:ln w="3168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6" b="5378"/>
          <a:stretch/>
        </p:blipFill>
        <p:spPr bwMode="auto">
          <a:xfrm>
            <a:off x="107504" y="1412776"/>
            <a:ext cx="8784976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1920753" y="2035"/>
            <a:ext cx="72009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ts val="1500"/>
              </a:spcBef>
            </a:pPr>
            <a:r>
              <a:rPr lang="en-GB" altLang="en-US" sz="2400" u="sng" dirty="0">
                <a:solidFill>
                  <a:srgbClr val="FFFFFF"/>
                </a:solidFill>
                <a:latin typeface="Impact" pitchFamily="34" charset="0"/>
              </a:rPr>
              <a:t>Drawing in Cubase</a:t>
            </a:r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107504" y="922270"/>
            <a:ext cx="8784976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1313" indent="-34131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875"/>
              </a:spcBef>
              <a:buClr>
                <a:srgbClr val="FFFFFF"/>
              </a:buClr>
              <a:buFont typeface="Times New Roman" pitchFamily="18" charset="0"/>
              <a:buAutoNum type="arabicPeriod"/>
            </a:pPr>
            <a:r>
              <a:rPr lang="en-GB" altLang="en-US" sz="2000" dirty="0">
                <a:solidFill>
                  <a:srgbClr val="FFFFFF"/>
                </a:solidFill>
                <a:latin typeface="Impact" pitchFamily="34" charset="0"/>
              </a:rPr>
              <a:t>Select the ‘draw’ function</a:t>
            </a:r>
            <a:r>
              <a:rPr lang="en-GB" altLang="en-US" sz="1600" dirty="0">
                <a:solidFill>
                  <a:srgbClr val="FFFFFF"/>
                </a:solidFill>
                <a:latin typeface="Arial Narrow" pitchFamily="34" charset="0"/>
              </a:rPr>
              <a:t> </a:t>
            </a:r>
            <a:r>
              <a:rPr lang="en-GB" altLang="en-US" sz="1400" dirty="0">
                <a:solidFill>
                  <a:srgbClr val="FFFFFF"/>
                </a:solidFill>
                <a:latin typeface="Arial Narrow" pitchFamily="34" charset="0"/>
              </a:rPr>
              <a:t>- to draw notes into </a:t>
            </a:r>
            <a:r>
              <a:rPr lang="en-GB" altLang="en-US" sz="1400" dirty="0" err="1" smtClean="0">
                <a:solidFill>
                  <a:srgbClr val="FFFFFF"/>
                </a:solidFill>
                <a:latin typeface="Arial Narrow" pitchFamily="34" charset="0"/>
              </a:rPr>
              <a:t>cubase</a:t>
            </a:r>
            <a:r>
              <a:rPr lang="en-GB" altLang="en-US" sz="1400" dirty="0" smtClean="0">
                <a:solidFill>
                  <a:srgbClr val="FFFFFF"/>
                </a:solidFill>
                <a:latin typeface="Arial Narrow" pitchFamily="34" charset="0"/>
              </a:rPr>
              <a:t>. </a:t>
            </a:r>
            <a:r>
              <a:rPr lang="en-GB" altLang="en-US" sz="1200" dirty="0" smtClean="0">
                <a:solidFill>
                  <a:srgbClr val="FFFFFF"/>
                </a:solidFill>
                <a:latin typeface="Arial Narrow" pitchFamily="34" charset="0"/>
              </a:rPr>
              <a:t>Use </a:t>
            </a:r>
            <a:r>
              <a:rPr lang="en-GB" altLang="en-US" sz="1200" dirty="0">
                <a:solidFill>
                  <a:srgbClr val="FFFFFF"/>
                </a:solidFill>
                <a:latin typeface="Arial Narrow" panose="020B0606020202030204" pitchFamily="34" charset="0"/>
              </a:rPr>
              <a:t>the piano on the left hand side as a note guide</a:t>
            </a:r>
            <a:r>
              <a:rPr lang="en-GB" altLang="en-US" sz="1200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.</a:t>
            </a:r>
            <a:endParaRPr lang="en-GB" altLang="en-US" sz="2000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7173" name="Line 4"/>
          <p:cNvSpPr>
            <a:spLocks noChangeShapeType="1"/>
          </p:cNvSpPr>
          <p:nvPr/>
        </p:nvSpPr>
        <p:spPr bwMode="auto">
          <a:xfrm>
            <a:off x="1763688" y="6438431"/>
            <a:ext cx="6264696" cy="86912"/>
          </a:xfrm>
          <a:prstGeom prst="line">
            <a:avLst/>
          </a:prstGeom>
          <a:noFill/>
          <a:ln w="5080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250825" y="4292600"/>
            <a:ext cx="3384550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0"/>
              </a:spcBef>
            </a:pPr>
            <a:endParaRPr lang="en-GB" altLang="en-US" sz="2000">
              <a:solidFill>
                <a:srgbClr val="FFFFFF"/>
              </a:solidFill>
              <a:latin typeface="Impact" pitchFamily="34" charset="0"/>
            </a:endParaRPr>
          </a:p>
          <a:p>
            <a:pPr eaLnBrk="1" hangingPunct="1">
              <a:spcBef>
                <a:spcPts val="1250"/>
              </a:spcBef>
            </a:pPr>
            <a:endParaRPr lang="en-GB" altLang="en-US" sz="2000">
              <a:solidFill>
                <a:srgbClr val="FFFFFF"/>
              </a:solidFill>
              <a:latin typeface="Impact" pitchFamily="34" charset="0"/>
            </a:endParaRPr>
          </a:p>
        </p:txBody>
      </p:sp>
      <p:sp>
        <p:nvSpPr>
          <p:cNvPr id="7177" name="Line 8"/>
          <p:cNvSpPr>
            <a:spLocks noChangeShapeType="1"/>
          </p:cNvSpPr>
          <p:nvPr/>
        </p:nvSpPr>
        <p:spPr bwMode="auto">
          <a:xfrm flipH="1">
            <a:off x="1115617" y="1324561"/>
            <a:ext cx="2088232" cy="52026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43570" y="6237288"/>
            <a:ext cx="8784976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1313" indent="-34131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spcBef>
                <a:spcPts val="1250"/>
              </a:spcBef>
              <a:buClr>
                <a:srgbClr val="FFFFFF"/>
              </a:buClr>
            </a:pPr>
            <a:r>
              <a:rPr lang="en-GB" altLang="en-US" sz="2000" dirty="0" smtClean="0">
                <a:solidFill>
                  <a:srgbClr val="FFFF00"/>
                </a:solidFill>
                <a:latin typeface="Impact" pitchFamily="34" charset="0"/>
              </a:rPr>
              <a:t>Use </a:t>
            </a:r>
            <a:r>
              <a:rPr lang="en-GB" altLang="en-US" sz="2000" dirty="0">
                <a:solidFill>
                  <a:srgbClr val="FFFF00"/>
                </a:solidFill>
                <a:latin typeface="Impact" pitchFamily="34" charset="0"/>
              </a:rPr>
              <a:t>the </a:t>
            </a:r>
            <a:r>
              <a:rPr lang="en-GB" altLang="en-US" sz="2000" dirty="0" smtClean="0">
                <a:solidFill>
                  <a:srgbClr val="FFFF00"/>
                </a:solidFill>
                <a:latin typeface="Impact" pitchFamily="34" charset="0"/>
              </a:rPr>
              <a:t>ZOOM</a:t>
            </a:r>
            <a:endParaRPr lang="en-GB" altLang="en-US" sz="2000" dirty="0">
              <a:solidFill>
                <a:srgbClr val="FFFF00"/>
              </a:solidFill>
              <a:latin typeface="Impact" pitchFamily="34" charset="0"/>
            </a:endParaRPr>
          </a:p>
        </p:txBody>
      </p:sp>
      <p:sp>
        <p:nvSpPr>
          <p:cNvPr id="13" name="Line 4"/>
          <p:cNvSpPr>
            <a:spLocks noChangeShapeType="1"/>
          </p:cNvSpPr>
          <p:nvPr/>
        </p:nvSpPr>
        <p:spPr bwMode="auto">
          <a:xfrm flipV="1">
            <a:off x="1763688" y="5805263"/>
            <a:ext cx="6912768" cy="633167"/>
          </a:xfrm>
          <a:prstGeom prst="line">
            <a:avLst/>
          </a:prstGeom>
          <a:noFill/>
          <a:ln w="5080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00723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250825" y="981075"/>
            <a:ext cx="8713788" cy="5688013"/>
          </a:xfrm>
          <a:prstGeom prst="rect">
            <a:avLst/>
          </a:prstGeom>
          <a:solidFill>
            <a:srgbClr val="4D4D4D">
              <a:alpha val="61176"/>
            </a:srgbClr>
          </a:solidFill>
          <a:ln w="3168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250825" y="981075"/>
            <a:ext cx="72009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500"/>
              </a:spcBef>
            </a:pPr>
            <a:r>
              <a:rPr lang="en-GB" altLang="en-US" sz="2400" u="sng">
                <a:solidFill>
                  <a:srgbClr val="FFFFFF"/>
                </a:solidFill>
                <a:latin typeface="Impact" pitchFamily="34" charset="0"/>
              </a:rPr>
              <a:t>DUPLICATE THE BASSLINE – ‘ctrl + D’</a:t>
            </a:r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" b="31425"/>
          <a:stretch>
            <a:fillRect/>
          </a:stretch>
        </p:blipFill>
        <p:spPr bwMode="auto">
          <a:xfrm>
            <a:off x="309563" y="1782763"/>
            <a:ext cx="8524875" cy="31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8"/>
          <p:cNvSpPr txBox="1">
            <a:spLocks noChangeArrowheads="1"/>
          </p:cNvSpPr>
          <p:nvPr/>
        </p:nvSpPr>
        <p:spPr bwMode="auto">
          <a:xfrm>
            <a:off x="250825" y="1412875"/>
            <a:ext cx="8281988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defTabSz="914400" eaLnBrk="1" hangingPunct="1">
              <a:buClrTx/>
              <a:buSzTx/>
              <a:buFontTx/>
              <a:buAutoNum type="arabicPeriod"/>
            </a:pPr>
            <a:r>
              <a:rPr lang="en-GB" altLang="en-US" dirty="0">
                <a:solidFill>
                  <a:schemeClr val="tx1"/>
                </a:solidFill>
                <a:latin typeface="Impact" pitchFamily="34" charset="0"/>
              </a:rPr>
              <a:t>Select the bass line</a:t>
            </a:r>
          </a:p>
          <a:p>
            <a:pPr defTabSz="914400" eaLnBrk="1" hangingPunct="1">
              <a:buClrTx/>
              <a:buSzTx/>
              <a:buFontTx/>
              <a:buAutoNum type="arabicPeriod"/>
            </a:pPr>
            <a:endParaRPr lang="en-GB" altLang="en-US" dirty="0">
              <a:solidFill>
                <a:schemeClr val="tx1"/>
              </a:solidFill>
              <a:latin typeface="Impact" pitchFamily="34" charset="0"/>
            </a:endParaRPr>
          </a:p>
          <a:p>
            <a:pPr defTabSz="914400" eaLnBrk="1" hangingPunct="1">
              <a:buClrTx/>
              <a:buSzTx/>
              <a:buFontTx/>
              <a:buAutoNum type="arabicPeriod"/>
            </a:pPr>
            <a:endParaRPr lang="en-GB" altLang="en-US" dirty="0">
              <a:solidFill>
                <a:schemeClr val="tx1"/>
              </a:solidFill>
              <a:latin typeface="Impact" pitchFamily="34" charset="0"/>
            </a:endParaRPr>
          </a:p>
          <a:p>
            <a:pPr defTabSz="914400" eaLnBrk="1" hangingPunct="1">
              <a:buClrTx/>
              <a:buSzTx/>
              <a:buFontTx/>
              <a:buAutoNum type="arabicPeriod"/>
            </a:pPr>
            <a:endParaRPr lang="en-GB" altLang="en-US" dirty="0">
              <a:solidFill>
                <a:schemeClr val="tx1"/>
              </a:solidFill>
              <a:latin typeface="Impact" pitchFamily="34" charset="0"/>
            </a:endParaRPr>
          </a:p>
          <a:p>
            <a:pPr defTabSz="914400" eaLnBrk="1" hangingPunct="1">
              <a:buClrTx/>
              <a:buSzTx/>
              <a:buFontTx/>
              <a:buAutoNum type="arabicPeriod"/>
            </a:pPr>
            <a:endParaRPr lang="en-GB" altLang="en-US" dirty="0">
              <a:solidFill>
                <a:schemeClr val="tx1"/>
              </a:solidFill>
              <a:latin typeface="Impact" pitchFamily="34" charset="0"/>
            </a:endParaRPr>
          </a:p>
          <a:p>
            <a:pPr defTabSz="914400" eaLnBrk="1" hangingPunct="1">
              <a:buClrTx/>
              <a:buSzTx/>
              <a:buFontTx/>
              <a:buAutoNum type="arabicPeriod"/>
            </a:pPr>
            <a:endParaRPr lang="en-GB" altLang="en-US" dirty="0">
              <a:solidFill>
                <a:schemeClr val="tx1"/>
              </a:solidFill>
              <a:latin typeface="Impact" pitchFamily="34" charset="0"/>
            </a:endParaRPr>
          </a:p>
          <a:p>
            <a:pPr defTabSz="914400" eaLnBrk="1" hangingPunct="1">
              <a:buClrTx/>
              <a:buSzTx/>
              <a:buFontTx/>
              <a:buAutoNum type="arabicPeriod"/>
            </a:pPr>
            <a:endParaRPr lang="en-GB" altLang="en-US" dirty="0">
              <a:solidFill>
                <a:schemeClr val="tx1"/>
              </a:solidFill>
              <a:latin typeface="Impact" pitchFamily="34" charset="0"/>
            </a:endParaRPr>
          </a:p>
          <a:p>
            <a:pPr defTabSz="914400" eaLnBrk="1" hangingPunct="1">
              <a:buClrTx/>
              <a:buSzTx/>
              <a:buFontTx/>
              <a:buAutoNum type="arabicPeriod"/>
            </a:pPr>
            <a:endParaRPr lang="en-GB" altLang="en-US" dirty="0">
              <a:solidFill>
                <a:schemeClr val="tx1"/>
              </a:solidFill>
              <a:latin typeface="Impact" pitchFamily="34" charset="0"/>
            </a:endParaRPr>
          </a:p>
          <a:p>
            <a:pPr defTabSz="914400" eaLnBrk="1" hangingPunct="1">
              <a:buClrTx/>
              <a:buSzTx/>
              <a:buFontTx/>
              <a:buAutoNum type="arabicPeriod"/>
            </a:pPr>
            <a:endParaRPr lang="en-GB" altLang="en-US" dirty="0">
              <a:solidFill>
                <a:schemeClr val="tx1"/>
              </a:solidFill>
              <a:latin typeface="Impact" pitchFamily="34" charset="0"/>
            </a:endParaRPr>
          </a:p>
          <a:p>
            <a:pPr defTabSz="914400" eaLnBrk="1" hangingPunct="1">
              <a:buClrTx/>
              <a:buSzTx/>
              <a:buFontTx/>
              <a:buAutoNum type="arabicPeriod"/>
            </a:pPr>
            <a:endParaRPr lang="en-GB" altLang="en-US" dirty="0">
              <a:solidFill>
                <a:schemeClr val="tx1"/>
              </a:solidFill>
              <a:latin typeface="Impact" pitchFamily="34" charset="0"/>
            </a:endParaRPr>
          </a:p>
          <a:p>
            <a:pPr defTabSz="914400" eaLnBrk="1" hangingPunct="1">
              <a:buClrTx/>
              <a:buSzTx/>
              <a:buFontTx/>
              <a:buAutoNum type="arabicPeriod"/>
            </a:pPr>
            <a:endParaRPr lang="en-GB" altLang="en-US" dirty="0">
              <a:solidFill>
                <a:schemeClr val="tx1"/>
              </a:solidFill>
              <a:latin typeface="Impact" pitchFamily="34" charset="0"/>
            </a:endParaRPr>
          </a:p>
          <a:p>
            <a:pPr defTabSz="914400" eaLnBrk="1" hangingPunct="1">
              <a:buClrTx/>
              <a:buSzTx/>
              <a:buFontTx/>
              <a:buAutoNum type="arabicPeriod"/>
            </a:pPr>
            <a:endParaRPr lang="en-GB" altLang="en-US" dirty="0">
              <a:solidFill>
                <a:schemeClr val="tx1"/>
              </a:solidFill>
              <a:latin typeface="Impact" pitchFamily="34" charset="0"/>
            </a:endParaRPr>
          </a:p>
          <a:p>
            <a:pPr defTabSz="914400" eaLnBrk="1" hangingPunct="1">
              <a:buClrTx/>
              <a:buSzTx/>
              <a:buFontTx/>
              <a:buAutoNum type="arabicPeriod"/>
            </a:pPr>
            <a:endParaRPr lang="en-GB" altLang="en-US" dirty="0">
              <a:solidFill>
                <a:schemeClr val="tx1"/>
              </a:solidFill>
              <a:latin typeface="Impact" pitchFamily="34" charset="0"/>
            </a:endParaRPr>
          </a:p>
          <a:p>
            <a:pPr defTabSz="914400" eaLnBrk="1" hangingPunct="1">
              <a:buClrTx/>
              <a:buSzTx/>
              <a:buFontTx/>
              <a:buAutoNum type="arabicPeriod"/>
            </a:pPr>
            <a:r>
              <a:rPr lang="en-GB" altLang="en-US" dirty="0">
                <a:solidFill>
                  <a:schemeClr val="tx1"/>
                </a:solidFill>
                <a:latin typeface="Impact" pitchFamily="34" charset="0"/>
              </a:rPr>
              <a:t>Touch ctrl and </a:t>
            </a:r>
            <a:r>
              <a:rPr lang="en-GB" altLang="en-US" dirty="0" smtClean="0">
                <a:solidFill>
                  <a:schemeClr val="tx1"/>
                </a:solidFill>
                <a:latin typeface="Impact" pitchFamily="34" charset="0"/>
              </a:rPr>
              <a:t>D</a:t>
            </a:r>
          </a:p>
          <a:p>
            <a:pPr marL="0" indent="0" defTabSz="914400" eaLnBrk="1" hangingPunct="1">
              <a:buClrTx/>
              <a:buSzTx/>
            </a:pPr>
            <a:endParaRPr lang="en-GB" altLang="en-US" dirty="0">
              <a:solidFill>
                <a:schemeClr val="tx1"/>
              </a:solidFill>
              <a:latin typeface="Impact" pitchFamily="34" charset="0"/>
            </a:endParaRPr>
          </a:p>
        </p:txBody>
      </p:sp>
      <p:cxnSp>
        <p:nvCxnSpPr>
          <p:cNvPr id="8198" name="Straight Arrow Connector 6"/>
          <p:cNvCxnSpPr>
            <a:cxnSpLocks noChangeShapeType="1"/>
          </p:cNvCxnSpPr>
          <p:nvPr/>
        </p:nvCxnSpPr>
        <p:spPr bwMode="auto">
          <a:xfrm>
            <a:off x="2771775" y="1597025"/>
            <a:ext cx="1368425" cy="21193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199" name="Picture 3" descr="C:\Users\Home\AppData\Local\Microsoft\Windows\Temporary Internet Files\Content.IE5\SF53WG7K\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019675"/>
            <a:ext cx="570230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200" name="Straight Arrow Connector 9"/>
          <p:cNvCxnSpPr>
            <a:cxnSpLocks noChangeShapeType="1"/>
          </p:cNvCxnSpPr>
          <p:nvPr/>
        </p:nvCxnSpPr>
        <p:spPr bwMode="auto">
          <a:xfrm>
            <a:off x="2374900" y="5157788"/>
            <a:ext cx="4573588" cy="287337"/>
          </a:xfrm>
          <a:prstGeom prst="straightConnector1">
            <a:avLst/>
          </a:prstGeom>
          <a:noFill/>
          <a:ln w="9525" algn="ctr">
            <a:solidFill>
              <a:srgbClr val="FFFF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1" name="Straight Arrow Connector 12"/>
          <p:cNvCxnSpPr>
            <a:cxnSpLocks noChangeShapeType="1"/>
          </p:cNvCxnSpPr>
          <p:nvPr/>
        </p:nvCxnSpPr>
        <p:spPr bwMode="auto">
          <a:xfrm>
            <a:off x="2484438" y="5157788"/>
            <a:ext cx="1655762" cy="935037"/>
          </a:xfrm>
          <a:prstGeom prst="straightConnector1">
            <a:avLst/>
          </a:prstGeom>
          <a:noFill/>
          <a:ln w="9525" algn="ctr">
            <a:solidFill>
              <a:srgbClr val="FFFF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7808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-36513" y="5445125"/>
            <a:ext cx="4897438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4063"/>
              </a:spcBef>
              <a:buFont typeface="Times New Roman" pitchFamily="16" charset="0"/>
              <a:buNone/>
              <a:defRPr/>
            </a:pPr>
            <a:r>
              <a:rPr lang="en-GB" sz="6500" u="sng" smtClean="0">
                <a:effectLst>
                  <a:outerShdw blurRad="38100" dist="38100" dir="2700000" algn="tl">
                    <a:srgbClr val="C0C0C0"/>
                  </a:outerShdw>
                </a:effectLst>
                <a:latin typeface="Impact" charset="0"/>
              </a:rPr>
              <a:t>Stage 3</a:t>
            </a:r>
          </a:p>
        </p:txBody>
      </p: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0" y="6453188"/>
            <a:ext cx="4176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400">
                <a:solidFill>
                  <a:srgbClr val="000000"/>
                </a:solidFill>
                <a:latin typeface="Impact" charset="0"/>
              </a:rPr>
              <a:t>Punch in the Drum beat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92660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79388" y="981075"/>
            <a:ext cx="8856662" cy="5689600"/>
          </a:xfrm>
          <a:prstGeom prst="rect">
            <a:avLst/>
          </a:prstGeom>
          <a:solidFill>
            <a:srgbClr val="000000">
              <a:alpha val="38823"/>
            </a:srgbClr>
          </a:solidFill>
          <a:ln w="31750" cmpd="thinThick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4" r="60432" b="10507"/>
          <a:stretch/>
        </p:blipFill>
        <p:spPr bwMode="auto">
          <a:xfrm>
            <a:off x="3275856" y="1124743"/>
            <a:ext cx="5652319" cy="541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79388" y="1628775"/>
            <a:ext cx="2952750" cy="295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>
              <a:buFont typeface="+mj-lt"/>
              <a:buAutoNum type="arabicPeriod"/>
              <a:defRPr/>
            </a:pPr>
            <a:r>
              <a:rPr lang="en-GB" dirty="0" smtClean="0">
                <a:solidFill>
                  <a:schemeClr val="bg1"/>
                </a:solidFill>
                <a:latin typeface="Impact" pitchFamily="34" charset="0"/>
              </a:rPr>
              <a:t>Right mouse click here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GB" dirty="0" smtClean="0">
              <a:solidFill>
                <a:schemeClr val="bg1"/>
              </a:solidFill>
              <a:latin typeface="Impact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GB" dirty="0" smtClean="0">
              <a:solidFill>
                <a:schemeClr val="bg1"/>
              </a:solidFill>
              <a:latin typeface="Impact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GB" dirty="0" smtClean="0">
              <a:solidFill>
                <a:schemeClr val="bg1"/>
              </a:solidFill>
              <a:latin typeface="Impact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GB" dirty="0" smtClean="0">
              <a:solidFill>
                <a:schemeClr val="bg1"/>
              </a:solidFill>
              <a:latin typeface="Impact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GB" dirty="0" smtClean="0">
                <a:solidFill>
                  <a:schemeClr val="bg1"/>
                </a:solidFill>
                <a:latin typeface="Impact" pitchFamily="34" charset="0"/>
              </a:rPr>
              <a:t>Select </a:t>
            </a:r>
            <a:r>
              <a:rPr lang="en-GB" u="sng" dirty="0" smtClean="0">
                <a:solidFill>
                  <a:schemeClr val="bg1"/>
                </a:solidFill>
                <a:latin typeface="Impact" pitchFamily="34" charset="0"/>
              </a:rPr>
              <a:t>ADD Software TRACK</a:t>
            </a:r>
          </a:p>
          <a:p>
            <a:pPr>
              <a:defRPr/>
            </a:pPr>
            <a:endParaRPr lang="en-GB" dirty="0" smtClean="0">
              <a:solidFill>
                <a:srgbClr val="FFFFFF"/>
              </a:solidFill>
              <a:latin typeface="Impact" pitchFamily="34" charset="0"/>
            </a:endParaRPr>
          </a:p>
          <a:p>
            <a:pPr>
              <a:defRPr/>
            </a:pPr>
            <a:endParaRPr lang="en-GB" sz="1400" dirty="0" smtClean="0">
              <a:solidFill>
                <a:srgbClr val="FFFFFF"/>
              </a:solidFill>
              <a:latin typeface="Impact" pitchFamily="34" charset="0"/>
            </a:endParaRPr>
          </a:p>
          <a:p>
            <a:pPr>
              <a:defRPr/>
            </a:pPr>
            <a:endParaRPr lang="en-GB" sz="1400" dirty="0" smtClean="0">
              <a:solidFill>
                <a:srgbClr val="FFFFFF"/>
              </a:solidFill>
              <a:latin typeface="Impact" pitchFamily="34" charset="0"/>
            </a:endParaRPr>
          </a:p>
          <a:p>
            <a:pPr>
              <a:defRPr/>
            </a:pPr>
            <a:endParaRPr lang="en-GB" sz="1400" dirty="0" smtClean="0">
              <a:solidFill>
                <a:srgbClr val="FFFFFF"/>
              </a:solidFill>
              <a:latin typeface="Impact" pitchFamily="34" charset="0"/>
            </a:endParaRPr>
          </a:p>
        </p:txBody>
      </p:sp>
      <p:cxnSp>
        <p:nvCxnSpPr>
          <p:cNvPr id="4101" name="Straight Arrow Connector 6"/>
          <p:cNvCxnSpPr>
            <a:cxnSpLocks noChangeShapeType="1"/>
          </p:cNvCxnSpPr>
          <p:nvPr/>
        </p:nvCxnSpPr>
        <p:spPr bwMode="auto">
          <a:xfrm>
            <a:off x="2843213" y="1773238"/>
            <a:ext cx="2736850" cy="20526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02" name="Straight Arrow Connector 10"/>
          <p:cNvCxnSpPr>
            <a:cxnSpLocks noChangeShapeType="1"/>
          </p:cNvCxnSpPr>
          <p:nvPr/>
        </p:nvCxnSpPr>
        <p:spPr bwMode="auto">
          <a:xfrm>
            <a:off x="2843213" y="3284538"/>
            <a:ext cx="3258802" cy="864542"/>
          </a:xfrm>
          <a:prstGeom prst="straightConnector1">
            <a:avLst/>
          </a:prstGeom>
          <a:noFill/>
          <a:ln w="9525" algn="ctr">
            <a:solidFill>
              <a:srgbClr val="FFFF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8050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0" t="41667" r="23610" b="31703"/>
          <a:stretch/>
        </p:blipFill>
        <p:spPr bwMode="auto">
          <a:xfrm>
            <a:off x="107503" y="976874"/>
            <a:ext cx="8894565" cy="216409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96" y="3131676"/>
            <a:ext cx="396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THIS TIME WE’RE USING HALION</a:t>
            </a:r>
            <a:endParaRPr lang="en-GB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3275856" y="2636912"/>
            <a:ext cx="2160240" cy="67943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2" r="80190" b="45078"/>
          <a:stretch/>
        </p:blipFill>
        <p:spPr bwMode="auto">
          <a:xfrm>
            <a:off x="107503" y="3578345"/>
            <a:ext cx="2376265" cy="276820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497" y="638132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CLICK HERE</a:t>
            </a:r>
            <a:endParaRPr lang="en-GB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1403648" y="6093296"/>
            <a:ext cx="0" cy="472698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" t="36641" r="68416" b="14388"/>
          <a:stretch/>
        </p:blipFill>
        <p:spPr bwMode="auto">
          <a:xfrm>
            <a:off x="2639318" y="3578345"/>
            <a:ext cx="2973834" cy="27513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555776" y="6381328"/>
            <a:ext cx="3057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SEARCH DRUMS &amp; SELECT</a:t>
            </a:r>
            <a:endParaRPr lang="en-GB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H="1" flipV="1">
            <a:off x="4355976" y="4293096"/>
            <a:ext cx="936104" cy="2272898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3" r="71487" b="33728"/>
          <a:stretch/>
        </p:blipFill>
        <p:spPr bwMode="auto">
          <a:xfrm>
            <a:off x="5724128" y="3566180"/>
            <a:ext cx="3168352" cy="276346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722091" y="6398346"/>
            <a:ext cx="3057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SELECT GM Map</a:t>
            </a:r>
            <a:endParaRPr lang="en-GB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 flipV="1">
            <a:off x="6732241" y="5589240"/>
            <a:ext cx="720079" cy="97675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6727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80" b="40539"/>
          <a:stretch/>
        </p:blipFill>
        <p:spPr bwMode="auto">
          <a:xfrm>
            <a:off x="107504" y="2636912"/>
            <a:ext cx="8928992" cy="352839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496" y="6171590"/>
            <a:ext cx="15515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CLICK HERE</a:t>
            </a:r>
            <a:endParaRPr lang="en-GB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1292288" y="5517232"/>
            <a:ext cx="72006" cy="83902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1772072" y="6177244"/>
            <a:ext cx="15515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CLICK HERE</a:t>
            </a:r>
            <a:endParaRPr lang="en-GB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3140224" y="3356992"/>
            <a:ext cx="999728" cy="3004918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3792488" y="6188552"/>
            <a:ext cx="186801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CHANGE TO 10</a:t>
            </a:r>
            <a:endParaRPr lang="en-GB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 flipV="1">
            <a:off x="4726496" y="5013176"/>
            <a:ext cx="637592" cy="134308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35496" y="6444044"/>
            <a:ext cx="71287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Here you can change the individual parts of the drums</a:t>
            </a:r>
            <a:endParaRPr lang="en-GB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26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250825" y="1773238"/>
            <a:ext cx="8713788" cy="4897437"/>
          </a:xfrm>
          <a:prstGeom prst="rect">
            <a:avLst/>
          </a:prstGeom>
          <a:solidFill>
            <a:srgbClr val="000000">
              <a:alpha val="38823"/>
            </a:srgbClr>
          </a:solidFill>
          <a:ln w="3168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323850" y="2781300"/>
            <a:ext cx="4248150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>
                <a:solidFill>
                  <a:srgbClr val="FFFFFF"/>
                </a:solidFill>
                <a:latin typeface="Impact" charset="0"/>
              </a:rPr>
              <a:t>1.	Select ‘Draw’ from the tool bar</a:t>
            </a:r>
          </a:p>
          <a:p>
            <a:pPr eaLnBrk="1" hangingPunct="1"/>
            <a:endParaRPr lang="en-GB" altLang="en-US">
              <a:solidFill>
                <a:srgbClr val="FFFFFF"/>
              </a:solidFill>
              <a:latin typeface="Impact" charset="0"/>
            </a:endParaRPr>
          </a:p>
          <a:p>
            <a:pPr eaLnBrk="1" hangingPunct="1"/>
            <a:endParaRPr lang="en-GB" altLang="en-US">
              <a:solidFill>
                <a:srgbClr val="FFFFFF"/>
              </a:solidFill>
              <a:latin typeface="Impact" charset="0"/>
            </a:endParaRPr>
          </a:p>
          <a:p>
            <a:pPr eaLnBrk="1" hangingPunct="1"/>
            <a:endParaRPr lang="en-GB" altLang="en-US">
              <a:solidFill>
                <a:srgbClr val="FFFFFF"/>
              </a:solidFill>
              <a:latin typeface="Impact" charset="0"/>
            </a:endParaRPr>
          </a:p>
          <a:p>
            <a:pPr eaLnBrk="1" hangingPunct="1"/>
            <a:endParaRPr lang="en-GB" altLang="en-US">
              <a:solidFill>
                <a:srgbClr val="FFFFFF"/>
              </a:solidFill>
              <a:latin typeface="Impact" charset="0"/>
            </a:endParaRPr>
          </a:p>
          <a:p>
            <a:pPr eaLnBrk="1" hangingPunct="1"/>
            <a:r>
              <a:rPr lang="en-GB" altLang="en-US">
                <a:solidFill>
                  <a:srgbClr val="FFFFFF"/>
                </a:solidFill>
                <a:latin typeface="Impact" charset="0"/>
              </a:rPr>
              <a:t>2.	Draw across 4 bars in the  new track</a:t>
            </a:r>
          </a:p>
          <a:p>
            <a:pPr eaLnBrk="1" hangingPunct="1"/>
            <a:endParaRPr lang="en-GB" altLang="en-US">
              <a:solidFill>
                <a:srgbClr val="FFFFFF"/>
              </a:solidFill>
              <a:latin typeface="Impact" charset="0"/>
            </a:endParaRPr>
          </a:p>
          <a:p>
            <a:pPr eaLnBrk="1" hangingPunct="1"/>
            <a:endParaRPr lang="en-GB" altLang="en-US" sz="1400">
              <a:solidFill>
                <a:srgbClr val="FFFFFF"/>
              </a:solidFill>
              <a:latin typeface="Impact" charset="0"/>
            </a:endParaRPr>
          </a:p>
          <a:p>
            <a:pPr eaLnBrk="1" hangingPunct="1"/>
            <a:endParaRPr lang="en-GB" altLang="en-US" sz="1400">
              <a:solidFill>
                <a:srgbClr val="FFFFFF"/>
              </a:solidFill>
              <a:latin typeface="Impact" charset="0"/>
            </a:endParaRPr>
          </a:p>
          <a:p>
            <a:pPr eaLnBrk="1" hangingPunct="1"/>
            <a:endParaRPr lang="en-GB" altLang="en-US" sz="1400">
              <a:solidFill>
                <a:srgbClr val="FFFFFF"/>
              </a:solidFill>
              <a:latin typeface="Impact" charset="0"/>
            </a:endParaRPr>
          </a:p>
          <a:p>
            <a:pPr eaLnBrk="1" hangingPunct="1"/>
            <a:r>
              <a:rPr lang="en-GB" altLang="en-US">
                <a:solidFill>
                  <a:srgbClr val="FFFFFF"/>
                </a:solidFill>
                <a:latin typeface="Impact" charset="0"/>
              </a:rPr>
              <a:t>3.	Select the arrow from the tool bar and then double click in the box you have just created.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250825" y="1844675"/>
            <a:ext cx="72009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750"/>
              </a:spcBef>
            </a:pPr>
            <a:r>
              <a:rPr lang="en-GB" altLang="en-US" sz="2800" u="sng">
                <a:solidFill>
                  <a:srgbClr val="FFFFFF"/>
                </a:solidFill>
                <a:latin typeface="Impact" charset="0"/>
              </a:rPr>
              <a:t>Setting up key editor in Cubase</a:t>
            </a:r>
          </a:p>
        </p:txBody>
      </p:sp>
      <p:pic>
        <p:nvPicPr>
          <p:cNvPr id="512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3" t="6107" r="41905" b="89897"/>
          <a:stretch>
            <a:fillRect/>
          </a:stretch>
        </p:blipFill>
        <p:spPr bwMode="auto">
          <a:xfrm>
            <a:off x="4775200" y="2744788"/>
            <a:ext cx="4014788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6" name="Line 4"/>
          <p:cNvSpPr>
            <a:spLocks noChangeShapeType="1"/>
          </p:cNvSpPr>
          <p:nvPr/>
        </p:nvSpPr>
        <p:spPr bwMode="auto">
          <a:xfrm>
            <a:off x="3635375" y="2997200"/>
            <a:ext cx="3744913" cy="1588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5127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1" t="6143" r="41568" b="89600"/>
          <a:stretch>
            <a:fillRect/>
          </a:stretch>
        </p:blipFill>
        <p:spPr bwMode="auto">
          <a:xfrm>
            <a:off x="4775200" y="5972175"/>
            <a:ext cx="4002088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8" name="Line 6"/>
          <p:cNvSpPr>
            <a:spLocks noChangeShapeType="1"/>
          </p:cNvSpPr>
          <p:nvPr/>
        </p:nvSpPr>
        <p:spPr bwMode="auto">
          <a:xfrm>
            <a:off x="3635375" y="6164263"/>
            <a:ext cx="1223963" cy="1587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512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r="36990" b="21236"/>
          <a:stretch>
            <a:fillRect/>
          </a:stretch>
        </p:blipFill>
        <p:spPr bwMode="auto">
          <a:xfrm>
            <a:off x="4775200" y="3302000"/>
            <a:ext cx="4014788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30" name="Line 9"/>
          <p:cNvSpPr>
            <a:spLocks noChangeShapeType="1"/>
          </p:cNvSpPr>
          <p:nvPr/>
        </p:nvSpPr>
        <p:spPr bwMode="auto">
          <a:xfrm>
            <a:off x="4284663" y="4365625"/>
            <a:ext cx="3959225" cy="1008063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54835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179388" y="1700213"/>
            <a:ext cx="4537075" cy="4970462"/>
          </a:xfrm>
          <a:prstGeom prst="rect">
            <a:avLst/>
          </a:prstGeom>
          <a:solidFill>
            <a:srgbClr val="000000">
              <a:alpha val="38823"/>
            </a:srgbClr>
          </a:solidFill>
          <a:ln w="3168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3"/>
          <a:srcRect t="38580" r="59727" b="6250"/>
          <a:stretch/>
        </p:blipFill>
        <p:spPr bwMode="auto">
          <a:xfrm>
            <a:off x="250825" y="2232025"/>
            <a:ext cx="4249738" cy="4365625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50825" y="1773238"/>
            <a:ext cx="4752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875"/>
              </a:spcBef>
              <a:defRPr/>
            </a:pPr>
            <a:r>
              <a:rPr lang="en-GB" sz="2400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Task 1</a:t>
            </a:r>
            <a:r>
              <a:rPr lang="en-GB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:</a:t>
            </a:r>
            <a:r>
              <a:rPr lang="en-GB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  </a:t>
            </a:r>
            <a:r>
              <a:rPr lang="en-GB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Open Cubase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179388" y="2492375"/>
            <a:ext cx="8785225" cy="1657350"/>
          </a:xfrm>
          <a:prstGeom prst="rect">
            <a:avLst/>
          </a:prstGeom>
          <a:solidFill>
            <a:srgbClr val="000000">
              <a:alpha val="38823"/>
            </a:srgbClr>
          </a:solidFill>
          <a:ln w="3168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179388" y="1268413"/>
            <a:ext cx="72009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500"/>
              </a:spcBef>
            </a:pPr>
            <a:r>
              <a:rPr lang="en-GB" altLang="en-US" sz="2400" u="sng">
                <a:solidFill>
                  <a:srgbClr val="000000"/>
                </a:solidFill>
                <a:latin typeface="Impact" charset="0"/>
              </a:rPr>
              <a:t>SEQUENCING THE DRUMS</a:t>
            </a:r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179388" y="1771650"/>
            <a:ext cx="4248150" cy="649288"/>
          </a:xfrm>
          <a:prstGeom prst="rect">
            <a:avLst/>
          </a:prstGeom>
          <a:solidFill>
            <a:srgbClr val="000000">
              <a:alpha val="54901"/>
            </a:srgbClr>
          </a:solidFill>
          <a:ln w="3168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179388" y="1771650"/>
            <a:ext cx="4392612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125"/>
              </a:spcBef>
            </a:pPr>
            <a:r>
              <a:rPr lang="en-GB" altLang="en-US" sz="2000">
                <a:solidFill>
                  <a:srgbClr val="FFFFFF"/>
                </a:solidFill>
                <a:latin typeface="Impact" charset="0"/>
              </a:rPr>
              <a:t>1.</a:t>
            </a:r>
            <a:r>
              <a:rPr lang="en-GB" altLang="en-US" b="1">
                <a:solidFill>
                  <a:srgbClr val="FFFFFF"/>
                </a:solidFill>
                <a:latin typeface="Arial Narrow" charset="0"/>
              </a:rPr>
              <a:t> Select the drumstick tool from the tool bar.</a:t>
            </a:r>
          </a:p>
        </p:txBody>
      </p:sp>
      <p:sp>
        <p:nvSpPr>
          <p:cNvPr id="7174" name="Rectangle 5"/>
          <p:cNvSpPr>
            <a:spLocks noChangeArrowheads="1"/>
          </p:cNvSpPr>
          <p:nvPr/>
        </p:nvSpPr>
        <p:spPr bwMode="auto">
          <a:xfrm>
            <a:off x="4716463" y="1771650"/>
            <a:ext cx="4248150" cy="649288"/>
          </a:xfrm>
          <a:prstGeom prst="rect">
            <a:avLst/>
          </a:prstGeom>
          <a:solidFill>
            <a:srgbClr val="000000">
              <a:alpha val="54901"/>
            </a:srgbClr>
          </a:solidFill>
          <a:ln w="3168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7175" name="Text Box 6"/>
          <p:cNvSpPr txBox="1">
            <a:spLocks noChangeArrowheads="1"/>
          </p:cNvSpPr>
          <p:nvPr/>
        </p:nvSpPr>
        <p:spPr bwMode="auto">
          <a:xfrm>
            <a:off x="4751388" y="1771650"/>
            <a:ext cx="4213225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125"/>
              </a:spcBef>
            </a:pPr>
            <a:r>
              <a:rPr lang="en-GB" altLang="en-US" sz="2000">
                <a:solidFill>
                  <a:srgbClr val="FFFFFF"/>
                </a:solidFill>
                <a:latin typeface="Impact" charset="0"/>
              </a:rPr>
              <a:t>2.</a:t>
            </a:r>
            <a:r>
              <a:rPr lang="en-GB" altLang="en-US" b="1">
                <a:solidFill>
                  <a:srgbClr val="FFFFFF"/>
                </a:solidFill>
                <a:latin typeface="Arial Narrow" charset="0"/>
              </a:rPr>
              <a:t> Ensure the quantise value is set to 1/16. Now enter the bass drum and snare parts.</a:t>
            </a:r>
          </a:p>
        </p:txBody>
      </p:sp>
      <p:pic>
        <p:nvPicPr>
          <p:cNvPr id="717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" b="65436"/>
          <a:stretch>
            <a:fillRect/>
          </a:stretch>
        </p:blipFill>
        <p:spPr bwMode="auto">
          <a:xfrm>
            <a:off x="209550" y="2636838"/>
            <a:ext cx="86836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Line 9"/>
          <p:cNvSpPr>
            <a:spLocks noChangeShapeType="1"/>
          </p:cNvSpPr>
          <p:nvPr/>
        </p:nvSpPr>
        <p:spPr bwMode="auto">
          <a:xfrm flipH="1">
            <a:off x="1116013" y="2347913"/>
            <a:ext cx="2952750" cy="288925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8" name="Line 8"/>
          <p:cNvSpPr>
            <a:spLocks noChangeShapeType="1"/>
          </p:cNvSpPr>
          <p:nvPr/>
        </p:nvSpPr>
        <p:spPr bwMode="auto">
          <a:xfrm flipH="1">
            <a:off x="5219700" y="2347913"/>
            <a:ext cx="3530600" cy="396875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9" name="Rectangle 1"/>
          <p:cNvSpPr>
            <a:spLocks noChangeArrowheads="1"/>
          </p:cNvSpPr>
          <p:nvPr/>
        </p:nvSpPr>
        <p:spPr bwMode="auto">
          <a:xfrm>
            <a:off x="179388" y="4581525"/>
            <a:ext cx="8785225" cy="2160588"/>
          </a:xfrm>
          <a:prstGeom prst="rect">
            <a:avLst/>
          </a:prstGeom>
          <a:solidFill>
            <a:srgbClr val="000000">
              <a:alpha val="38823"/>
            </a:srgbClr>
          </a:solidFill>
          <a:ln w="3168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2" t="9814" r="23769" b="71945"/>
          <a:stretch>
            <a:fillRect/>
          </a:stretch>
        </p:blipFill>
        <p:spPr bwMode="auto">
          <a:xfrm>
            <a:off x="209550" y="4652963"/>
            <a:ext cx="8683625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1" name="Text Box 2"/>
          <p:cNvSpPr txBox="1">
            <a:spLocks noChangeArrowheads="1"/>
          </p:cNvSpPr>
          <p:nvPr/>
        </p:nvSpPr>
        <p:spPr bwMode="auto">
          <a:xfrm>
            <a:off x="179388" y="4149725"/>
            <a:ext cx="72009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500"/>
              </a:spcBef>
            </a:pPr>
            <a:r>
              <a:rPr lang="en-GB" altLang="en-US" sz="2400" u="sng">
                <a:solidFill>
                  <a:srgbClr val="000000"/>
                </a:solidFill>
                <a:latin typeface="Impact" charset="0"/>
              </a:rPr>
              <a:t>CLOSE UP OF BAR 6, 7 &amp; 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6887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-36513" y="5445125"/>
            <a:ext cx="4897438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spcBef>
                <a:spcPts val="4063"/>
              </a:spcBef>
              <a:defRPr/>
            </a:pPr>
            <a:r>
              <a:rPr lang="en-GB" sz="6500" u="sng" smtClean="0"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  <a:cs typeface="Arial" charset="0"/>
              </a:rPr>
              <a:t>Stage 4</a:t>
            </a:r>
          </a:p>
        </p:txBody>
      </p: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0" y="6453188"/>
            <a:ext cx="4176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en-GB" sz="2400">
                <a:solidFill>
                  <a:srgbClr val="000000"/>
                </a:solidFill>
                <a:latin typeface="Impact" pitchFamily="34" charset="0"/>
                <a:cs typeface="Arial" charset="0"/>
              </a:rPr>
              <a:t>Punch in the counter melody</a:t>
            </a:r>
          </a:p>
        </p:txBody>
      </p:sp>
    </p:spTree>
    <p:extLst>
      <p:ext uri="{BB962C8B-B14F-4D97-AF65-F5344CB8AC3E}">
        <p14:creationId xmlns:p14="http://schemas.microsoft.com/office/powerpoint/2010/main" val="25298393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79388" y="981075"/>
            <a:ext cx="8856662" cy="5689600"/>
          </a:xfrm>
          <a:prstGeom prst="rect">
            <a:avLst/>
          </a:prstGeom>
          <a:solidFill>
            <a:srgbClr val="000000">
              <a:alpha val="38823"/>
            </a:srgbClr>
          </a:solidFill>
          <a:ln w="31750" cmpd="thinThick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79388" y="1628775"/>
            <a:ext cx="2952750" cy="26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>
              <a:buFont typeface="+mj-lt"/>
              <a:buAutoNum type="arabicPeriod"/>
              <a:defRPr/>
            </a:pPr>
            <a:r>
              <a:rPr lang="en-GB" dirty="0" smtClean="0">
                <a:solidFill>
                  <a:schemeClr val="bg1"/>
                </a:solidFill>
                <a:latin typeface="Impact" pitchFamily="34" charset="0"/>
              </a:rPr>
              <a:t>Right mouse click here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GB" dirty="0" smtClean="0">
              <a:solidFill>
                <a:schemeClr val="bg1"/>
              </a:solidFill>
              <a:latin typeface="Impact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GB" dirty="0" smtClean="0">
              <a:solidFill>
                <a:schemeClr val="bg1"/>
              </a:solidFill>
              <a:latin typeface="Impact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GB" dirty="0" smtClean="0">
              <a:solidFill>
                <a:schemeClr val="bg1"/>
              </a:solidFill>
              <a:latin typeface="Impact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GB" dirty="0" smtClean="0">
              <a:solidFill>
                <a:schemeClr val="bg1"/>
              </a:solidFill>
              <a:latin typeface="Impact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GB" dirty="0" smtClean="0">
                <a:solidFill>
                  <a:schemeClr val="bg1"/>
                </a:solidFill>
                <a:latin typeface="Impact" pitchFamily="34" charset="0"/>
              </a:rPr>
              <a:t>Select </a:t>
            </a:r>
            <a:r>
              <a:rPr lang="en-GB" sz="1200" u="sng" dirty="0" smtClean="0">
                <a:solidFill>
                  <a:schemeClr val="bg1"/>
                </a:solidFill>
                <a:latin typeface="Impact" pitchFamily="34" charset="0"/>
              </a:rPr>
              <a:t>ADD Instrument  TRACK</a:t>
            </a:r>
          </a:p>
          <a:p>
            <a:pPr>
              <a:defRPr/>
            </a:pPr>
            <a:endParaRPr lang="en-GB" dirty="0" smtClean="0">
              <a:solidFill>
                <a:srgbClr val="FFFFFF"/>
              </a:solidFill>
              <a:latin typeface="Impact" pitchFamily="34" charset="0"/>
            </a:endParaRPr>
          </a:p>
          <a:p>
            <a:pPr>
              <a:defRPr/>
            </a:pPr>
            <a:endParaRPr lang="en-GB" sz="1400" dirty="0" smtClean="0">
              <a:solidFill>
                <a:srgbClr val="FFFFFF"/>
              </a:solidFill>
              <a:latin typeface="Impact" pitchFamily="34" charset="0"/>
            </a:endParaRPr>
          </a:p>
          <a:p>
            <a:pPr>
              <a:defRPr/>
            </a:pPr>
            <a:endParaRPr lang="en-GB" sz="1400" dirty="0" smtClean="0">
              <a:solidFill>
                <a:srgbClr val="FFFFFF"/>
              </a:solidFill>
              <a:latin typeface="Impact" pitchFamily="34" charset="0"/>
            </a:endParaRPr>
          </a:p>
          <a:p>
            <a:pPr>
              <a:defRPr/>
            </a:pPr>
            <a:endParaRPr lang="en-GB" sz="1400" dirty="0" smtClean="0">
              <a:solidFill>
                <a:srgbClr val="FFFFFF"/>
              </a:solidFill>
              <a:latin typeface="Impact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 t="5390" r="33331" b="20184"/>
          <a:stretch/>
        </p:blipFill>
        <p:spPr bwMode="auto">
          <a:xfrm>
            <a:off x="2915816" y="1049067"/>
            <a:ext cx="5956054" cy="547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101" name="Straight Arrow Connector 6"/>
          <p:cNvCxnSpPr>
            <a:cxnSpLocks noChangeShapeType="1"/>
          </p:cNvCxnSpPr>
          <p:nvPr/>
        </p:nvCxnSpPr>
        <p:spPr bwMode="auto">
          <a:xfrm>
            <a:off x="2843213" y="1773238"/>
            <a:ext cx="1296739" cy="27716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02" name="Straight Arrow Connector 10"/>
          <p:cNvCxnSpPr>
            <a:cxnSpLocks noChangeShapeType="1"/>
          </p:cNvCxnSpPr>
          <p:nvPr/>
        </p:nvCxnSpPr>
        <p:spPr bwMode="auto">
          <a:xfrm>
            <a:off x="2843213" y="3284538"/>
            <a:ext cx="1008707" cy="1260363"/>
          </a:xfrm>
          <a:prstGeom prst="straightConnector1">
            <a:avLst/>
          </a:prstGeom>
          <a:noFill/>
          <a:ln w="9525" algn="ctr">
            <a:solidFill>
              <a:srgbClr val="FFFF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81785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107504" y="980728"/>
            <a:ext cx="5832773" cy="5760640"/>
          </a:xfrm>
          <a:prstGeom prst="rect">
            <a:avLst/>
          </a:prstGeom>
          <a:solidFill>
            <a:srgbClr val="000000">
              <a:alpha val="38823"/>
            </a:srgbClr>
          </a:solidFill>
          <a:ln w="3168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49" b="20334"/>
          <a:stretch/>
        </p:blipFill>
        <p:spPr bwMode="auto">
          <a:xfrm>
            <a:off x="2267744" y="1052735"/>
            <a:ext cx="3600400" cy="5593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251520" y="1196751"/>
            <a:ext cx="1440160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39725" indent="-339725"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buClr>
                <a:srgbClr val="FFFFFF"/>
              </a:buClr>
            </a:pPr>
            <a:r>
              <a:rPr lang="en-GB" dirty="0">
                <a:solidFill>
                  <a:srgbClr val="FFFFFF"/>
                </a:solidFill>
                <a:latin typeface="Impact" pitchFamily="34" charset="0"/>
              </a:rPr>
              <a:t>Click </a:t>
            </a:r>
            <a:r>
              <a:rPr lang="en-GB" dirty="0" smtClean="0">
                <a:solidFill>
                  <a:srgbClr val="FFFFFF"/>
                </a:solidFill>
                <a:latin typeface="Impact" pitchFamily="34" charset="0"/>
              </a:rPr>
              <a:t>here</a:t>
            </a:r>
          </a:p>
          <a:p>
            <a:pPr marL="0" indent="0" eaLnBrk="1" hangingPunct="1">
              <a:buClr>
                <a:srgbClr val="FFFFFF"/>
              </a:buClr>
            </a:pPr>
            <a:r>
              <a:rPr lang="en-GB" dirty="0" smtClean="0">
                <a:solidFill>
                  <a:srgbClr val="FFFFFF"/>
                </a:solidFill>
                <a:latin typeface="Impact" pitchFamily="34" charset="0"/>
              </a:rPr>
              <a:t>To access instruments</a:t>
            </a:r>
            <a:endParaRPr lang="en-GB" dirty="0">
              <a:solidFill>
                <a:srgbClr val="FFFFFF"/>
              </a:solidFill>
              <a:latin typeface="Impact" pitchFamily="34" charset="0"/>
            </a:endParaRPr>
          </a:p>
        </p:txBody>
      </p:sp>
      <p:sp>
        <p:nvSpPr>
          <p:cNvPr id="9221" name="Line 7"/>
          <p:cNvSpPr>
            <a:spLocks noChangeShapeType="1"/>
          </p:cNvSpPr>
          <p:nvPr/>
        </p:nvSpPr>
        <p:spPr bwMode="auto">
          <a:xfrm>
            <a:off x="1475656" y="1382507"/>
            <a:ext cx="1440160" cy="2288546"/>
          </a:xfrm>
          <a:prstGeom prst="line">
            <a:avLst/>
          </a:prstGeom>
          <a:noFill/>
          <a:ln w="9360">
            <a:solidFill>
              <a:srgbClr val="FFC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51520" y="3887158"/>
            <a:ext cx="1440160" cy="2587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39725" indent="-339725"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buClr>
                <a:srgbClr val="FFFFFF"/>
              </a:buClr>
            </a:pPr>
            <a:r>
              <a:rPr lang="en-GB" dirty="0" smtClean="0">
                <a:solidFill>
                  <a:srgbClr val="FFFFFF"/>
                </a:solidFill>
                <a:latin typeface="Impact" pitchFamily="34" charset="0"/>
              </a:rPr>
              <a:t>Search for the sound you want by</a:t>
            </a:r>
          </a:p>
          <a:p>
            <a:pPr marL="0" indent="0" eaLnBrk="1" hangingPunct="1">
              <a:buClr>
                <a:srgbClr val="FFFFFF"/>
              </a:buClr>
            </a:pPr>
            <a:endParaRPr lang="en-GB" dirty="0">
              <a:solidFill>
                <a:srgbClr val="FFFFFF"/>
              </a:solidFill>
              <a:latin typeface="Impact" pitchFamily="34" charset="0"/>
            </a:endParaRPr>
          </a:p>
          <a:p>
            <a:pPr marL="0" indent="0" eaLnBrk="1" hangingPunct="1">
              <a:buClr>
                <a:srgbClr val="FFFFFF"/>
              </a:buClr>
            </a:pPr>
            <a:r>
              <a:rPr lang="en-GB" dirty="0" smtClean="0">
                <a:solidFill>
                  <a:srgbClr val="FFFFFF"/>
                </a:solidFill>
                <a:latin typeface="Impact" pitchFamily="34" charset="0"/>
              </a:rPr>
              <a:t>Typing</a:t>
            </a:r>
          </a:p>
          <a:p>
            <a:pPr marL="0" indent="0" eaLnBrk="1" hangingPunct="1">
              <a:buClr>
                <a:srgbClr val="FFFFFF"/>
              </a:buClr>
            </a:pPr>
            <a:endParaRPr lang="en-GB" dirty="0">
              <a:solidFill>
                <a:srgbClr val="FFFFFF"/>
              </a:solidFill>
              <a:latin typeface="Impact" pitchFamily="34" charset="0"/>
            </a:endParaRPr>
          </a:p>
          <a:p>
            <a:pPr marL="0" indent="0" eaLnBrk="1" hangingPunct="1">
              <a:buClr>
                <a:srgbClr val="FFFFFF"/>
              </a:buClr>
            </a:pPr>
            <a:r>
              <a:rPr lang="en-GB" dirty="0" smtClean="0">
                <a:solidFill>
                  <a:srgbClr val="FFFFFF"/>
                </a:solidFill>
                <a:latin typeface="Impact" pitchFamily="34" charset="0"/>
              </a:rPr>
              <a:t>Or</a:t>
            </a:r>
          </a:p>
          <a:p>
            <a:pPr marL="0" indent="0" eaLnBrk="1" hangingPunct="1">
              <a:buClr>
                <a:srgbClr val="FFFFFF"/>
              </a:buClr>
            </a:pPr>
            <a:endParaRPr lang="en-GB" dirty="0">
              <a:solidFill>
                <a:srgbClr val="FFFFFF"/>
              </a:solidFill>
              <a:latin typeface="Impact" pitchFamily="34" charset="0"/>
            </a:endParaRPr>
          </a:p>
          <a:p>
            <a:pPr marL="0" indent="0" eaLnBrk="1" hangingPunct="1">
              <a:buClr>
                <a:srgbClr val="FFFFFF"/>
              </a:buClr>
            </a:pPr>
            <a:r>
              <a:rPr lang="en-GB" dirty="0" smtClean="0">
                <a:solidFill>
                  <a:srgbClr val="FFFFFF"/>
                </a:solidFill>
                <a:latin typeface="Impact" pitchFamily="34" charset="0"/>
              </a:rPr>
              <a:t>Scrolling</a:t>
            </a:r>
            <a:endParaRPr lang="en-GB" dirty="0">
              <a:solidFill>
                <a:srgbClr val="FFFFFF"/>
              </a:solidFill>
              <a:latin typeface="Impact" pitchFamily="34" charset="0"/>
            </a:endParaRP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flipV="1">
            <a:off x="1331640" y="5013173"/>
            <a:ext cx="4032448" cy="1296145"/>
          </a:xfrm>
          <a:prstGeom prst="line">
            <a:avLst/>
          </a:prstGeom>
          <a:noFill/>
          <a:ln w="9360">
            <a:solidFill>
              <a:srgbClr val="FFC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V="1">
            <a:off x="1331640" y="4365103"/>
            <a:ext cx="2520280" cy="815807"/>
          </a:xfrm>
          <a:prstGeom prst="line">
            <a:avLst/>
          </a:prstGeom>
          <a:noFill/>
          <a:ln w="9360">
            <a:solidFill>
              <a:srgbClr val="FFC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788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250825" y="1773238"/>
            <a:ext cx="8713788" cy="4897437"/>
          </a:xfrm>
          <a:prstGeom prst="rect">
            <a:avLst/>
          </a:prstGeom>
          <a:solidFill>
            <a:srgbClr val="000000">
              <a:alpha val="38823"/>
            </a:srgbClr>
          </a:solidFill>
          <a:ln w="3168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323850" y="2781300"/>
            <a:ext cx="4248150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en-GB">
                <a:solidFill>
                  <a:srgbClr val="FFFFFF"/>
                </a:solidFill>
                <a:latin typeface="Impact" pitchFamily="34" charset="0"/>
                <a:cs typeface="Arial" charset="0"/>
              </a:rPr>
              <a:t>1.	Select ‘Draw’ from the tool bar</a:t>
            </a:r>
          </a:p>
          <a:p>
            <a:pPr eaLnBrk="1" hangingPunct="1"/>
            <a:endParaRPr lang="en-GB">
              <a:solidFill>
                <a:srgbClr val="FFFFFF"/>
              </a:solidFill>
              <a:latin typeface="Impact" pitchFamily="34" charset="0"/>
              <a:cs typeface="Arial" charset="0"/>
            </a:endParaRPr>
          </a:p>
          <a:p>
            <a:pPr eaLnBrk="1" hangingPunct="1"/>
            <a:endParaRPr lang="en-GB">
              <a:solidFill>
                <a:srgbClr val="FFFFFF"/>
              </a:solidFill>
              <a:latin typeface="Impact" pitchFamily="34" charset="0"/>
              <a:cs typeface="Arial" charset="0"/>
            </a:endParaRPr>
          </a:p>
          <a:p>
            <a:pPr eaLnBrk="1" hangingPunct="1"/>
            <a:endParaRPr lang="en-GB">
              <a:solidFill>
                <a:srgbClr val="FFFFFF"/>
              </a:solidFill>
              <a:latin typeface="Impact" pitchFamily="34" charset="0"/>
              <a:cs typeface="Arial" charset="0"/>
            </a:endParaRPr>
          </a:p>
          <a:p>
            <a:pPr eaLnBrk="1" hangingPunct="1"/>
            <a:endParaRPr lang="en-GB">
              <a:solidFill>
                <a:srgbClr val="FFFFFF"/>
              </a:solidFill>
              <a:latin typeface="Impact" pitchFamily="34" charset="0"/>
              <a:cs typeface="Arial" charset="0"/>
            </a:endParaRPr>
          </a:p>
          <a:p>
            <a:pPr eaLnBrk="1" hangingPunct="1"/>
            <a:r>
              <a:rPr lang="en-GB">
                <a:solidFill>
                  <a:srgbClr val="FFFFFF"/>
                </a:solidFill>
                <a:latin typeface="Impact" pitchFamily="34" charset="0"/>
                <a:cs typeface="Arial" charset="0"/>
              </a:rPr>
              <a:t>2.	Draw across 8 bars in the  new track</a:t>
            </a:r>
          </a:p>
          <a:p>
            <a:pPr eaLnBrk="1" hangingPunct="1"/>
            <a:endParaRPr lang="en-GB">
              <a:solidFill>
                <a:srgbClr val="FFFFFF"/>
              </a:solidFill>
              <a:latin typeface="Impact" pitchFamily="34" charset="0"/>
              <a:cs typeface="Arial" charset="0"/>
            </a:endParaRPr>
          </a:p>
          <a:p>
            <a:pPr eaLnBrk="1" hangingPunct="1"/>
            <a:endParaRPr lang="en-GB" sz="1400">
              <a:solidFill>
                <a:srgbClr val="FFFFFF"/>
              </a:solidFill>
              <a:latin typeface="Impact" pitchFamily="34" charset="0"/>
              <a:cs typeface="Arial" charset="0"/>
            </a:endParaRPr>
          </a:p>
          <a:p>
            <a:pPr eaLnBrk="1" hangingPunct="1"/>
            <a:endParaRPr lang="en-GB" sz="1400">
              <a:solidFill>
                <a:srgbClr val="FFFFFF"/>
              </a:solidFill>
              <a:latin typeface="Impact" pitchFamily="34" charset="0"/>
              <a:cs typeface="Arial" charset="0"/>
            </a:endParaRPr>
          </a:p>
          <a:p>
            <a:pPr eaLnBrk="1" hangingPunct="1"/>
            <a:endParaRPr lang="en-GB" sz="1400">
              <a:solidFill>
                <a:srgbClr val="FFFFFF"/>
              </a:solidFill>
              <a:latin typeface="Impact" pitchFamily="34" charset="0"/>
              <a:cs typeface="Arial" charset="0"/>
            </a:endParaRPr>
          </a:p>
          <a:p>
            <a:pPr eaLnBrk="1" hangingPunct="1"/>
            <a:r>
              <a:rPr lang="en-GB">
                <a:solidFill>
                  <a:srgbClr val="FFFFFF"/>
                </a:solidFill>
                <a:latin typeface="Impact" pitchFamily="34" charset="0"/>
                <a:cs typeface="Arial" charset="0"/>
              </a:rPr>
              <a:t>3.	Select the arrow from the tool bar and then double click in the box you have just created.</a:t>
            </a:r>
          </a:p>
        </p:txBody>
      </p:sp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232434" y="2105025"/>
            <a:ext cx="72009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ts val="1750"/>
              </a:spcBef>
            </a:pPr>
            <a:r>
              <a:rPr lang="en-GB" sz="2800" u="sng" dirty="0">
                <a:solidFill>
                  <a:srgbClr val="FFFFFF"/>
                </a:solidFill>
                <a:latin typeface="Impact" pitchFamily="34" charset="0"/>
                <a:cs typeface="Arial" charset="0"/>
              </a:rPr>
              <a:t>Setting up key editor in Cubase</a:t>
            </a:r>
          </a:p>
        </p:txBody>
      </p:sp>
      <p:pic>
        <p:nvPicPr>
          <p:cNvPr id="614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3" t="6107" r="41905" b="89897"/>
          <a:stretch>
            <a:fillRect/>
          </a:stretch>
        </p:blipFill>
        <p:spPr bwMode="auto">
          <a:xfrm>
            <a:off x="4775200" y="2744788"/>
            <a:ext cx="4014788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0" name="Line 4"/>
          <p:cNvSpPr>
            <a:spLocks noChangeShapeType="1"/>
          </p:cNvSpPr>
          <p:nvPr/>
        </p:nvSpPr>
        <p:spPr bwMode="auto">
          <a:xfrm>
            <a:off x="3635375" y="2997200"/>
            <a:ext cx="3744913" cy="1588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6151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1" t="6143" r="41568" b="89600"/>
          <a:stretch>
            <a:fillRect/>
          </a:stretch>
        </p:blipFill>
        <p:spPr bwMode="auto">
          <a:xfrm>
            <a:off x="4775200" y="5972175"/>
            <a:ext cx="4002088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2" name="Line 6"/>
          <p:cNvSpPr>
            <a:spLocks noChangeShapeType="1"/>
          </p:cNvSpPr>
          <p:nvPr/>
        </p:nvSpPr>
        <p:spPr bwMode="auto">
          <a:xfrm>
            <a:off x="3635375" y="6164263"/>
            <a:ext cx="1223963" cy="1587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615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" r="20969" b="14932"/>
          <a:stretch>
            <a:fillRect/>
          </a:stretch>
        </p:blipFill>
        <p:spPr bwMode="auto">
          <a:xfrm>
            <a:off x="4784725" y="3357563"/>
            <a:ext cx="3963988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Line 9"/>
          <p:cNvSpPr>
            <a:spLocks noChangeShapeType="1"/>
          </p:cNvSpPr>
          <p:nvPr/>
        </p:nvSpPr>
        <p:spPr bwMode="auto">
          <a:xfrm>
            <a:off x="4284663" y="4365625"/>
            <a:ext cx="2951162" cy="1223963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89034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179388" y="1916113"/>
            <a:ext cx="8785225" cy="4754562"/>
          </a:xfrm>
          <a:prstGeom prst="rect">
            <a:avLst/>
          </a:prstGeom>
          <a:solidFill>
            <a:srgbClr val="000000">
              <a:alpha val="38823"/>
            </a:srgbClr>
          </a:solidFill>
          <a:ln w="3168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250825" y="2133600"/>
            <a:ext cx="50419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1313" indent="-34131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FFFFFF"/>
              </a:buClr>
              <a:buFont typeface="Times New Roman" pitchFamily="18" charset="0"/>
              <a:buAutoNum type="arabicPeriod"/>
            </a:pPr>
            <a:r>
              <a:rPr lang="en-GB">
                <a:solidFill>
                  <a:srgbClr val="FFFFFF"/>
                </a:solidFill>
                <a:latin typeface="Impact" pitchFamily="34" charset="0"/>
                <a:cs typeface="Arial" charset="0"/>
              </a:rPr>
              <a:t>Ensure ‘Snap’ is turned on.</a:t>
            </a:r>
          </a:p>
          <a:p>
            <a:pPr eaLnBrk="1" hangingPunct="1">
              <a:buClrTx/>
              <a:buSzTx/>
              <a:buFontTx/>
              <a:buNone/>
            </a:pPr>
            <a:endParaRPr lang="en-GB" sz="800">
              <a:solidFill>
                <a:srgbClr val="FFFFFF"/>
              </a:solidFill>
              <a:latin typeface="Impact" pitchFamily="34" charset="0"/>
              <a:cs typeface="Arial" charset="0"/>
            </a:endParaRPr>
          </a:p>
          <a:p>
            <a:pPr eaLnBrk="1" hangingPunct="1">
              <a:buClr>
                <a:srgbClr val="FFFFFF"/>
              </a:buClr>
              <a:buFont typeface="Times New Roman" pitchFamily="18" charset="0"/>
              <a:buAutoNum type="arabicPeriod"/>
            </a:pPr>
            <a:r>
              <a:rPr lang="en-GB">
                <a:solidFill>
                  <a:srgbClr val="FFFFFF"/>
                </a:solidFill>
                <a:latin typeface="Impact" pitchFamily="34" charset="0"/>
                <a:cs typeface="Arial" charset="0"/>
              </a:rPr>
              <a:t>Select the quantize box.</a:t>
            </a:r>
          </a:p>
          <a:p>
            <a:pPr eaLnBrk="1" hangingPunct="1">
              <a:buClrTx/>
              <a:buSzTx/>
              <a:buFontTx/>
              <a:buNone/>
            </a:pPr>
            <a:endParaRPr lang="en-GB" sz="800">
              <a:solidFill>
                <a:srgbClr val="FFFFFF"/>
              </a:solidFill>
              <a:latin typeface="Impact" pitchFamily="34" charset="0"/>
              <a:cs typeface="Arial" charset="0"/>
            </a:endParaRPr>
          </a:p>
          <a:p>
            <a:pPr eaLnBrk="1" hangingPunct="1">
              <a:buClr>
                <a:srgbClr val="FFFFFF"/>
              </a:buClr>
              <a:buFont typeface="Times New Roman" pitchFamily="18" charset="0"/>
              <a:buAutoNum type="arabicPeriod"/>
            </a:pPr>
            <a:r>
              <a:rPr lang="en-GB">
                <a:solidFill>
                  <a:srgbClr val="FFFFFF"/>
                </a:solidFill>
                <a:latin typeface="Impact" pitchFamily="34" charset="0"/>
                <a:cs typeface="Arial" charset="0"/>
              </a:rPr>
              <a:t>Select 1/8:  </a:t>
            </a:r>
            <a:r>
              <a:rPr lang="en-GB" sz="140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By selecting 1/8 your dividing each bar into 16s.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79388" y="1341438"/>
            <a:ext cx="23399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spcBef>
                <a:spcPts val="2000"/>
              </a:spcBef>
              <a:defRPr/>
            </a:pPr>
            <a:r>
              <a:rPr lang="en-GB" sz="3200" u="sng" smtClean="0"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  <a:cs typeface="Arial" charset="0"/>
              </a:rPr>
              <a:t>Quantize:</a:t>
            </a:r>
            <a:r>
              <a:rPr lang="en-GB" sz="3200" smtClean="0">
                <a:latin typeface="Stencil" pitchFamily="80" charset="0"/>
                <a:cs typeface="Arial" charset="0"/>
              </a:rPr>
              <a:t> </a:t>
            </a:r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1835150" y="1341438"/>
            <a:ext cx="49323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1313" indent="-34131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buFont typeface="Times New Roman" pitchFamily="18" charset="0"/>
              <a:buAutoNum type="arabicPeriod"/>
            </a:pPr>
            <a:r>
              <a:rPr lang="en-GB" sz="1600">
                <a:solidFill>
                  <a:srgbClr val="000000"/>
                </a:solidFill>
                <a:latin typeface="Arial Narrow" pitchFamily="34" charset="0"/>
                <a:cs typeface="Arial" charset="0"/>
              </a:rPr>
              <a:t>Correct timing mistakes.</a:t>
            </a:r>
          </a:p>
          <a:p>
            <a:pPr eaLnBrk="1" hangingPunct="1">
              <a:buFont typeface="Times New Roman" pitchFamily="18" charset="0"/>
              <a:buAutoNum type="arabicPeriod"/>
            </a:pPr>
            <a:r>
              <a:rPr lang="en-GB" sz="1600">
                <a:solidFill>
                  <a:srgbClr val="000000"/>
                </a:solidFill>
                <a:latin typeface="Arial Narrow" pitchFamily="34" charset="0"/>
                <a:cs typeface="Arial" charset="0"/>
              </a:rPr>
              <a:t>Input notes with precise timing. </a:t>
            </a:r>
          </a:p>
        </p:txBody>
      </p:sp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5903913" y="0"/>
            <a:ext cx="3240087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r" eaLnBrk="1" hangingPunct="1">
              <a:spcBef>
                <a:spcPts val="1250"/>
              </a:spcBef>
            </a:pPr>
            <a:r>
              <a:rPr lang="en-GB" sz="2000" u="sng">
                <a:solidFill>
                  <a:srgbClr val="000000"/>
                </a:solidFill>
                <a:latin typeface="Impact" pitchFamily="34" charset="0"/>
                <a:cs typeface="Arial" charset="0"/>
              </a:rPr>
              <a:t>TEACHER MUST DEMONSTRATE</a:t>
            </a:r>
          </a:p>
        </p:txBody>
      </p:sp>
      <p:sp>
        <p:nvSpPr>
          <p:cNvPr id="5127" name="Rectangle 6"/>
          <p:cNvSpPr>
            <a:spLocks noChangeArrowheads="1"/>
          </p:cNvSpPr>
          <p:nvPr/>
        </p:nvSpPr>
        <p:spPr bwMode="auto">
          <a:xfrm>
            <a:off x="323850" y="3429000"/>
            <a:ext cx="4535488" cy="1512888"/>
          </a:xfrm>
          <a:prstGeom prst="rect">
            <a:avLst/>
          </a:prstGeom>
          <a:solidFill>
            <a:srgbClr val="FFFFFF"/>
          </a:solidFill>
          <a:ln w="2844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Line 7"/>
          <p:cNvSpPr>
            <a:spLocks noChangeShapeType="1"/>
          </p:cNvSpPr>
          <p:nvPr/>
        </p:nvSpPr>
        <p:spPr bwMode="auto">
          <a:xfrm flipV="1">
            <a:off x="5076825" y="2922588"/>
            <a:ext cx="2663825" cy="220662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512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2"/>
          <a:stretch>
            <a:fillRect/>
          </a:stretch>
        </p:blipFill>
        <p:spPr bwMode="auto">
          <a:xfrm>
            <a:off x="1116013" y="3573463"/>
            <a:ext cx="666750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6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4" r="34831"/>
          <a:stretch>
            <a:fillRect/>
          </a:stretch>
        </p:blipFill>
        <p:spPr bwMode="auto">
          <a:xfrm>
            <a:off x="2987675" y="3573463"/>
            <a:ext cx="360363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414" r="3483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31" name="Text Box 10"/>
          <p:cNvSpPr txBox="1">
            <a:spLocks noChangeArrowheads="1"/>
          </p:cNvSpPr>
          <p:nvPr/>
        </p:nvSpPr>
        <p:spPr bwMode="auto">
          <a:xfrm>
            <a:off x="971550" y="4365625"/>
            <a:ext cx="792163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ts val="1000"/>
              </a:spcBef>
            </a:pPr>
            <a:r>
              <a:rPr lang="en-GB" sz="2400">
                <a:solidFill>
                  <a:srgbClr val="000000"/>
                </a:solidFill>
                <a:latin typeface="Impact" pitchFamily="34" charset="0"/>
                <a:cs typeface="Arial" charset="0"/>
              </a:rPr>
              <a:t>1 </a:t>
            </a:r>
            <a:r>
              <a:rPr lang="en-GB" sz="1600">
                <a:solidFill>
                  <a:srgbClr val="000000"/>
                </a:solidFill>
                <a:latin typeface="Arial Narrow" pitchFamily="34" charset="0"/>
                <a:cs typeface="Arial" charset="0"/>
              </a:rPr>
              <a:t>block</a:t>
            </a:r>
          </a:p>
        </p:txBody>
      </p:sp>
      <p:sp>
        <p:nvSpPr>
          <p:cNvPr id="5132" name="Text Box 11"/>
          <p:cNvSpPr txBox="1">
            <a:spLocks noChangeArrowheads="1"/>
          </p:cNvSpPr>
          <p:nvPr/>
        </p:nvSpPr>
        <p:spPr bwMode="auto">
          <a:xfrm>
            <a:off x="2773363" y="4437063"/>
            <a:ext cx="936625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ts val="1000"/>
              </a:spcBef>
            </a:pPr>
            <a:r>
              <a:rPr lang="en-GB" sz="2400">
                <a:solidFill>
                  <a:srgbClr val="000000"/>
                </a:solidFill>
                <a:latin typeface="Impact" pitchFamily="34" charset="0"/>
                <a:cs typeface="Arial" charset="0"/>
              </a:rPr>
              <a:t>2 </a:t>
            </a:r>
            <a:r>
              <a:rPr lang="en-GB" sz="1600">
                <a:solidFill>
                  <a:srgbClr val="000000"/>
                </a:solidFill>
                <a:latin typeface="Arial Narrow" pitchFamily="34" charset="0"/>
                <a:cs typeface="Arial" charset="0"/>
              </a:rPr>
              <a:t>blocks</a:t>
            </a:r>
          </a:p>
        </p:txBody>
      </p:sp>
      <p:pic>
        <p:nvPicPr>
          <p:cNvPr id="513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3" r="62549" b="72638"/>
          <a:stretch>
            <a:fillRect/>
          </a:stretch>
        </p:blipFill>
        <p:spPr bwMode="auto">
          <a:xfrm>
            <a:off x="323850" y="5084763"/>
            <a:ext cx="4535488" cy="15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6683" r="62549" b="7263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4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b="12370"/>
          <a:stretch>
            <a:fillRect/>
          </a:stretch>
        </p:blipFill>
        <p:spPr bwMode="auto">
          <a:xfrm>
            <a:off x="4932363" y="1989138"/>
            <a:ext cx="395922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347" b="1237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35" name="Text Box 14"/>
          <p:cNvSpPr txBox="1">
            <a:spLocks noChangeArrowheads="1"/>
          </p:cNvSpPr>
          <p:nvPr/>
        </p:nvSpPr>
        <p:spPr bwMode="auto">
          <a:xfrm>
            <a:off x="900113" y="5768975"/>
            <a:ext cx="21590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ts val="1250"/>
              </a:spcBef>
            </a:pPr>
            <a:r>
              <a:rPr lang="en-GB">
                <a:solidFill>
                  <a:srgbClr val="009999"/>
                </a:solidFill>
                <a:latin typeface="Arial Narrow" pitchFamily="34" charset="0"/>
                <a:cs typeface="Arial" charset="0"/>
              </a:rPr>
              <a:t>1   2   3   4   5  6   7   8   </a:t>
            </a:r>
            <a:r>
              <a:rPr lang="en-GB" sz="2000">
                <a:solidFill>
                  <a:srgbClr val="000000"/>
                </a:solidFill>
                <a:latin typeface="Impact" pitchFamily="34" charset="0"/>
                <a:cs typeface="Arial" charset="0"/>
              </a:rPr>
              <a:t>      </a:t>
            </a:r>
          </a:p>
        </p:txBody>
      </p:sp>
      <p:sp>
        <p:nvSpPr>
          <p:cNvPr id="5136" name="Text Box 15"/>
          <p:cNvSpPr txBox="1">
            <a:spLocks noChangeArrowheads="1"/>
          </p:cNvSpPr>
          <p:nvPr/>
        </p:nvSpPr>
        <p:spPr bwMode="auto">
          <a:xfrm>
            <a:off x="2917825" y="5768975"/>
            <a:ext cx="21590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ts val="1250"/>
              </a:spcBef>
            </a:pPr>
            <a:r>
              <a:rPr lang="en-GB">
                <a:solidFill>
                  <a:srgbClr val="990000"/>
                </a:solidFill>
                <a:latin typeface="Arial Narrow" pitchFamily="34" charset="0"/>
                <a:cs typeface="Arial" charset="0"/>
              </a:rPr>
              <a:t>1   2   3   4   5  6  7   8</a:t>
            </a:r>
            <a:r>
              <a:rPr lang="en-GB">
                <a:solidFill>
                  <a:srgbClr val="009999"/>
                </a:solidFill>
                <a:latin typeface="Arial Narrow" pitchFamily="34" charset="0"/>
                <a:cs typeface="Arial" charset="0"/>
              </a:rPr>
              <a:t>   </a:t>
            </a:r>
            <a:r>
              <a:rPr lang="en-GB" sz="2000">
                <a:solidFill>
                  <a:srgbClr val="000000"/>
                </a:solidFill>
                <a:latin typeface="Impact" pitchFamily="34" charset="0"/>
                <a:cs typeface="Arial" charset="0"/>
              </a:rPr>
              <a:t>      </a:t>
            </a:r>
          </a:p>
        </p:txBody>
      </p:sp>
      <p:sp>
        <p:nvSpPr>
          <p:cNvPr id="5137" name="Line 16"/>
          <p:cNvSpPr>
            <a:spLocks noChangeShapeType="1"/>
          </p:cNvSpPr>
          <p:nvPr/>
        </p:nvSpPr>
        <p:spPr bwMode="auto">
          <a:xfrm flipV="1">
            <a:off x="2987675" y="2347913"/>
            <a:ext cx="4537075" cy="361950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38" name="Line 17"/>
          <p:cNvSpPr>
            <a:spLocks noChangeShapeType="1"/>
          </p:cNvSpPr>
          <p:nvPr/>
        </p:nvSpPr>
        <p:spPr bwMode="auto">
          <a:xfrm>
            <a:off x="3203575" y="2349500"/>
            <a:ext cx="2663825" cy="1588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39" name="Line 18"/>
          <p:cNvSpPr>
            <a:spLocks noChangeShapeType="1"/>
          </p:cNvSpPr>
          <p:nvPr/>
        </p:nvSpPr>
        <p:spPr bwMode="auto">
          <a:xfrm>
            <a:off x="4932363" y="3141663"/>
            <a:ext cx="2087562" cy="2159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2608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250825" y="1484313"/>
            <a:ext cx="8785225" cy="5113337"/>
          </a:xfrm>
          <a:prstGeom prst="rect">
            <a:avLst/>
          </a:prstGeom>
          <a:solidFill>
            <a:srgbClr val="4D4D4D">
              <a:alpha val="61176"/>
            </a:srgbClr>
          </a:solidFill>
          <a:ln w="3168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179388" y="1027113"/>
            <a:ext cx="2952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ts val="1500"/>
              </a:spcBef>
            </a:pPr>
            <a:r>
              <a:rPr lang="en-GB" sz="2400" u="sng">
                <a:solidFill>
                  <a:srgbClr val="000000"/>
                </a:solidFill>
                <a:latin typeface="Impact" pitchFamily="34" charset="0"/>
                <a:cs typeface="Arial" charset="0"/>
              </a:rPr>
              <a:t>Drawing in Cubase</a:t>
            </a:r>
          </a:p>
        </p:txBody>
      </p:sp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250825" y="1557338"/>
            <a:ext cx="230505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1313" indent="-34131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ts val="875"/>
              </a:spcBef>
              <a:buClr>
                <a:srgbClr val="FFFFFF"/>
              </a:buClr>
              <a:buFont typeface="Times New Roman" pitchFamily="18" charset="0"/>
              <a:buAutoNum type="arabicPeriod"/>
            </a:pPr>
            <a:r>
              <a:rPr lang="en-GB" sz="2000">
                <a:solidFill>
                  <a:srgbClr val="FFFFFF"/>
                </a:solidFill>
                <a:latin typeface="Impact" pitchFamily="34" charset="0"/>
                <a:cs typeface="Arial" charset="0"/>
              </a:rPr>
              <a:t>Select the ‘draw’ function</a:t>
            </a:r>
            <a:r>
              <a:rPr lang="en-GB" sz="160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en-GB" sz="140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- to draw notes into cubase.</a:t>
            </a:r>
          </a:p>
          <a:p>
            <a:pPr eaLnBrk="1" hangingPunct="1">
              <a:spcBef>
                <a:spcPts val="875"/>
              </a:spcBef>
              <a:buClrTx/>
              <a:buSzTx/>
              <a:buFontTx/>
              <a:buNone/>
            </a:pPr>
            <a:endParaRPr lang="en-GB" sz="1400">
              <a:solidFill>
                <a:srgbClr val="FFFFFF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8197" name="Text Box 4"/>
          <p:cNvSpPr txBox="1">
            <a:spLocks noChangeArrowheads="1"/>
          </p:cNvSpPr>
          <p:nvPr/>
        </p:nvSpPr>
        <p:spPr bwMode="auto">
          <a:xfrm>
            <a:off x="4932363" y="1557338"/>
            <a:ext cx="20891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ts val="875"/>
              </a:spcBef>
            </a:pPr>
            <a:r>
              <a:rPr lang="en-GB" sz="2000">
                <a:solidFill>
                  <a:srgbClr val="FFFFFF"/>
                </a:solidFill>
                <a:latin typeface="Impact" pitchFamily="34" charset="0"/>
                <a:cs typeface="Arial" charset="0"/>
              </a:rPr>
              <a:t>3.	Select the ‘pointer’ function</a:t>
            </a:r>
            <a:r>
              <a:rPr lang="en-GB" sz="2400">
                <a:solidFill>
                  <a:srgbClr val="FFFFFF"/>
                </a:solidFill>
                <a:latin typeface="Impact" pitchFamily="34" charset="0"/>
                <a:cs typeface="Arial" charset="0"/>
              </a:rPr>
              <a:t> </a:t>
            </a:r>
            <a:r>
              <a:rPr lang="en-GB" sz="160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en-GB" sz="140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and you are able to lengthen and shorten notes.</a:t>
            </a:r>
            <a:r>
              <a:rPr lang="en-GB" sz="1400">
                <a:solidFill>
                  <a:srgbClr val="000000"/>
                </a:solidFill>
                <a:latin typeface="Arial Narrow" pitchFamily="34" charset="0"/>
                <a:cs typeface="Arial" charset="0"/>
              </a:rPr>
              <a:t>.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7092950" y="1557338"/>
            <a:ext cx="20161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ts val="1250"/>
              </a:spcBef>
            </a:pPr>
            <a:r>
              <a:rPr lang="en-GB" sz="2000">
                <a:solidFill>
                  <a:srgbClr val="FFFFFF"/>
                </a:solidFill>
                <a:latin typeface="Impact" pitchFamily="34" charset="0"/>
                <a:cs typeface="Arial" charset="0"/>
              </a:rPr>
              <a:t>4.	Use the zoom function to see the notes.</a:t>
            </a:r>
          </a:p>
        </p:txBody>
      </p:sp>
      <p:sp>
        <p:nvSpPr>
          <p:cNvPr id="8199" name="Line 8"/>
          <p:cNvSpPr>
            <a:spLocks noChangeShapeType="1"/>
          </p:cNvSpPr>
          <p:nvPr/>
        </p:nvSpPr>
        <p:spPr bwMode="auto">
          <a:xfrm>
            <a:off x="2771775" y="6165850"/>
            <a:ext cx="6048375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0" name="Line 13"/>
          <p:cNvSpPr>
            <a:spLocks noChangeShapeType="1"/>
          </p:cNvSpPr>
          <p:nvPr/>
        </p:nvSpPr>
        <p:spPr bwMode="auto">
          <a:xfrm flipH="1">
            <a:off x="2841625" y="4868863"/>
            <a:ext cx="652463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820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97200"/>
            <a:ext cx="8640763" cy="349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02" name="Text Box 16"/>
          <p:cNvSpPr txBox="1">
            <a:spLocks noChangeArrowheads="1"/>
          </p:cNvSpPr>
          <p:nvPr/>
        </p:nvSpPr>
        <p:spPr bwMode="auto">
          <a:xfrm>
            <a:off x="2555875" y="1558925"/>
            <a:ext cx="22320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1313" indent="-34131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ts val="875"/>
              </a:spcBef>
              <a:buClr>
                <a:srgbClr val="FFFFFF"/>
              </a:buClr>
            </a:pPr>
            <a:r>
              <a:rPr lang="en-GB" sz="2000">
                <a:solidFill>
                  <a:srgbClr val="FFFFFF"/>
                </a:solidFill>
                <a:latin typeface="Impact" pitchFamily="34" charset="0"/>
                <a:cs typeface="Arial" charset="0"/>
              </a:rPr>
              <a:t>2.	Use the piano on the left hand side as a guide.</a:t>
            </a:r>
          </a:p>
        </p:txBody>
      </p:sp>
      <p:sp>
        <p:nvSpPr>
          <p:cNvPr id="8203" name="Line 17"/>
          <p:cNvSpPr>
            <a:spLocks noChangeShapeType="1"/>
          </p:cNvSpPr>
          <p:nvPr/>
        </p:nvSpPr>
        <p:spPr bwMode="auto">
          <a:xfrm>
            <a:off x="6300788" y="25654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4" name="Line 18"/>
          <p:cNvSpPr>
            <a:spLocks noChangeShapeType="1"/>
          </p:cNvSpPr>
          <p:nvPr/>
        </p:nvSpPr>
        <p:spPr bwMode="auto">
          <a:xfrm flipH="1">
            <a:off x="1042988" y="38608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5" name="Line 19"/>
          <p:cNvSpPr>
            <a:spLocks noChangeShapeType="1"/>
          </p:cNvSpPr>
          <p:nvPr/>
        </p:nvSpPr>
        <p:spPr bwMode="auto">
          <a:xfrm flipV="1">
            <a:off x="1042988" y="34290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6" name="Line 20"/>
          <p:cNvSpPr>
            <a:spLocks noChangeShapeType="1"/>
          </p:cNvSpPr>
          <p:nvPr/>
        </p:nvSpPr>
        <p:spPr bwMode="auto">
          <a:xfrm>
            <a:off x="2051050" y="234950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7" name="Line 21"/>
          <p:cNvSpPr>
            <a:spLocks noChangeShapeType="1"/>
          </p:cNvSpPr>
          <p:nvPr/>
        </p:nvSpPr>
        <p:spPr bwMode="auto">
          <a:xfrm flipH="1">
            <a:off x="1258888" y="2636838"/>
            <a:ext cx="792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8" name="Line 22"/>
          <p:cNvSpPr>
            <a:spLocks noChangeShapeType="1"/>
          </p:cNvSpPr>
          <p:nvPr/>
        </p:nvSpPr>
        <p:spPr bwMode="auto">
          <a:xfrm>
            <a:off x="1258888" y="2636838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0918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055802"/>
              </p:ext>
            </p:extLst>
          </p:nvPr>
        </p:nvGraphicFramePr>
        <p:xfrm>
          <a:off x="4788024" y="836712"/>
          <a:ext cx="4104456" cy="202105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044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83690">
                <a:tc>
                  <a:txBody>
                    <a:bodyPr/>
                    <a:lstStyle/>
                    <a:p>
                      <a:r>
                        <a:rPr lang="en-GB" sz="900" dirty="0"/>
                        <a:t>What you did not achieve from the </a:t>
                      </a:r>
                      <a:r>
                        <a:rPr lang="en-GB" sz="900" dirty="0" smtClean="0"/>
                        <a:t>workbook?</a:t>
                      </a:r>
                      <a:endParaRPr lang="en-GB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11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dirty="0"/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en-US" sz="1200" dirty="0">
                        <a:latin typeface="Arial Narrow" pitchFamily="34" charset="0"/>
                        <a:ea typeface="ＭＳ Ｐゴシック" pitchFamily="34" charset="-128"/>
                        <a:cs typeface="Arial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en-US" sz="1200" dirty="0">
                        <a:latin typeface="Arial Narrow" pitchFamily="34" charset="0"/>
                        <a:ea typeface="ＭＳ Ｐゴシック" pitchFamily="34" charset="-128"/>
                        <a:cs typeface="Arial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en-US" sz="1200" dirty="0">
                        <a:latin typeface="Arial Narrow" pitchFamily="34" charset="0"/>
                        <a:ea typeface="ＭＳ Ｐゴシック" pitchFamily="34" charset="-128"/>
                        <a:cs typeface="Arial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en-US" sz="1200" dirty="0">
                        <a:latin typeface="Arial Narrow" pitchFamily="34" charset="0"/>
                        <a:ea typeface="ＭＳ Ｐゴシック" pitchFamily="34" charset="-128"/>
                        <a:cs typeface="Arial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en-US" sz="1200" dirty="0">
                        <a:latin typeface="Arial Narrow" pitchFamily="34" charset="0"/>
                        <a:ea typeface="ＭＳ Ｐゴシック" pitchFamily="34" charset="-128"/>
                        <a:cs typeface="Arial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en-US" sz="1200" dirty="0">
                        <a:latin typeface="Arial Narrow" pitchFamily="34" charset="0"/>
                        <a:ea typeface="ＭＳ Ｐゴシック" pitchFamily="34" charset="-128"/>
                        <a:cs typeface="Arial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en-US" sz="1200" dirty="0">
                        <a:latin typeface="Arial Narrow" pitchFamily="34" charset="0"/>
                        <a:ea typeface="ＭＳ Ｐゴシック" pitchFamily="34" charset="-128"/>
                        <a:cs typeface="Arial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en-US" sz="1200" dirty="0">
                        <a:latin typeface="Arial Narrow" pitchFamily="34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342316"/>
              </p:ext>
            </p:extLst>
          </p:nvPr>
        </p:nvGraphicFramePr>
        <p:xfrm>
          <a:off x="251520" y="844761"/>
          <a:ext cx="4323011" cy="293440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699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530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24190">
                <a:tc>
                  <a:txBody>
                    <a:bodyPr/>
                    <a:lstStyle/>
                    <a:p>
                      <a:pPr algn="l"/>
                      <a:r>
                        <a:rPr lang="en-GB" sz="900" dirty="0"/>
                        <a:t>Grade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/>
                        <a:t>Achieved?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5653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NYA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GB" sz="1400" dirty="0" smtClean="0"/>
                        <a:t>Unable to open DAW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653">
                <a:tc>
                  <a:txBody>
                    <a:bodyPr/>
                    <a:lstStyle/>
                    <a:p>
                      <a:pPr algn="l"/>
                      <a:r>
                        <a:rPr lang="en-GB" sz="1200" dirty="0" smtClean="0"/>
                        <a:t>Pass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q"/>
                      </a:pPr>
                      <a:r>
                        <a:rPr lang="en-GB" sz="1400" dirty="0" smtClean="0"/>
                        <a:t>Open the DAW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q"/>
                      </a:pPr>
                      <a:r>
                        <a:rPr lang="en-GB" sz="1400" dirty="0" smtClean="0"/>
                        <a:t>Add a track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5653">
                <a:tc>
                  <a:txBody>
                    <a:bodyPr/>
                    <a:lstStyle/>
                    <a:p>
                      <a:pPr algn="l"/>
                      <a:r>
                        <a:rPr lang="en-GB" sz="1200" dirty="0" smtClean="0"/>
                        <a:t>Merit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q"/>
                      </a:pPr>
                      <a:r>
                        <a:rPr lang="en-GB" sz="1400" dirty="0" smtClean="0"/>
                        <a:t>Record a part on the keyboard into Cubase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q"/>
                      </a:pPr>
                      <a:r>
                        <a:rPr lang="en-GB" sz="1400" dirty="0" smtClean="0"/>
                        <a:t>Draw music</a:t>
                      </a:r>
                      <a:r>
                        <a:rPr lang="en-GB" sz="1400" baseline="0" dirty="0" smtClean="0"/>
                        <a:t> in Cubase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5653">
                <a:tc>
                  <a:txBody>
                    <a:bodyPr/>
                    <a:lstStyle/>
                    <a:p>
                      <a:pPr algn="l"/>
                      <a:r>
                        <a:rPr lang="en-GB" sz="1200" dirty="0" smtClean="0"/>
                        <a:t>Distinction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q"/>
                      </a:pPr>
                      <a:r>
                        <a:rPr lang="en-GB" sz="1400" dirty="0"/>
                        <a:t> </a:t>
                      </a:r>
                      <a:r>
                        <a:rPr lang="en-GB" sz="1400" dirty="0" smtClean="0"/>
                        <a:t>Explain the process of recording from an instrument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q"/>
                      </a:pPr>
                      <a:r>
                        <a:rPr lang="en-GB" sz="1400" dirty="0" smtClean="0"/>
                        <a:t>Explain how to create a part using the draw tool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491604"/>
              </p:ext>
            </p:extLst>
          </p:nvPr>
        </p:nvGraphicFramePr>
        <p:xfrm>
          <a:off x="179512" y="3933057"/>
          <a:ext cx="8784976" cy="187220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095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754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21894">
                <a:tc>
                  <a:txBody>
                    <a:bodyPr/>
                    <a:lstStyle/>
                    <a:p>
                      <a:r>
                        <a:rPr lang="en-GB" sz="1400" dirty="0"/>
                        <a:t>Teacher Comment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Pupil Response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67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Q1. </a:t>
                      </a:r>
                      <a:r>
                        <a:rPr lang="en-GB" sz="1200" dirty="0" smtClean="0"/>
                        <a:t>What is a track?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dirty="0"/>
                        <a:t>…</a:t>
                      </a:r>
                      <a:endParaRPr lang="en-GB" altLang="en-US" sz="1200" dirty="0">
                        <a:latin typeface="Arial Narrow" pitchFamily="34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67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Q2. </a:t>
                      </a:r>
                      <a:r>
                        <a:rPr lang="en-GB" sz="1200" dirty="0" smtClean="0"/>
                        <a:t>How would you create a track?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dirty="0"/>
                        <a:t>…</a:t>
                      </a:r>
                      <a:endParaRPr lang="en-GB" altLang="en-US" sz="1200" dirty="0">
                        <a:latin typeface="Arial Narrow" pitchFamily="34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6771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Q3. Explain how Quantise may be used</a:t>
                      </a:r>
                      <a:r>
                        <a:rPr lang="en-GB" sz="1200" baseline="0" dirty="0" smtClean="0"/>
                        <a:t> effectively?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Hexagon 3"/>
          <p:cNvSpPr/>
          <p:nvPr/>
        </p:nvSpPr>
        <p:spPr>
          <a:xfrm>
            <a:off x="4682543" y="2978822"/>
            <a:ext cx="1080120" cy="784514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Strength</a:t>
            </a:r>
          </a:p>
        </p:txBody>
      </p:sp>
      <p:sp>
        <p:nvSpPr>
          <p:cNvPr id="5" name="Up Arrow 4"/>
          <p:cNvSpPr/>
          <p:nvPr/>
        </p:nvSpPr>
        <p:spPr>
          <a:xfrm rot="16200000">
            <a:off x="4502629" y="3269861"/>
            <a:ext cx="282867" cy="241983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Hexagon 42"/>
          <p:cNvSpPr/>
          <p:nvPr/>
        </p:nvSpPr>
        <p:spPr>
          <a:xfrm>
            <a:off x="251520" y="5940393"/>
            <a:ext cx="1080120" cy="800975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Response &amp; Challenge</a:t>
            </a:r>
          </a:p>
        </p:txBody>
      </p:sp>
      <p:sp>
        <p:nvSpPr>
          <p:cNvPr id="53" name="Up Arrow 52"/>
          <p:cNvSpPr/>
          <p:nvPr/>
        </p:nvSpPr>
        <p:spPr>
          <a:xfrm>
            <a:off x="683568" y="5805264"/>
            <a:ext cx="216024" cy="216024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2267744" y="5949280"/>
            <a:ext cx="3096344" cy="7270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Presentation </a:t>
            </a:r>
          </a:p>
          <a:p>
            <a:pPr algn="ctr"/>
            <a:r>
              <a:rPr lang="en-GB" sz="3600" dirty="0">
                <a:solidFill>
                  <a:schemeClr val="tx1"/>
                </a:solidFill>
                <a:sym typeface="Wingdings" panose="05000000000000000000" pitchFamily="2" charset="2"/>
              </a:rPr>
              <a:t>      </a:t>
            </a:r>
          </a:p>
          <a:p>
            <a:pPr algn="ctr"/>
            <a:endParaRPr lang="en-GB" sz="1100" dirty="0">
              <a:solidFill>
                <a:schemeClr val="tx1"/>
              </a:solidFill>
            </a:endParaRPr>
          </a:p>
          <a:p>
            <a:pPr algn="ctr"/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96135" y="5949280"/>
            <a:ext cx="3207509" cy="7270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Effort</a:t>
            </a:r>
          </a:p>
          <a:p>
            <a:pPr lvl="0" algn="ctr"/>
            <a:r>
              <a:rPr lang="en-GB" sz="3600" dirty="0">
                <a:solidFill>
                  <a:srgbClr val="000000"/>
                </a:solidFill>
                <a:sym typeface="Wingdings" panose="05000000000000000000" pitchFamily="2" charset="2"/>
              </a:rPr>
              <a:t>      </a:t>
            </a:r>
          </a:p>
          <a:p>
            <a:pPr algn="ctr"/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20" name="Hexagon 19"/>
          <p:cNvSpPr/>
          <p:nvPr/>
        </p:nvSpPr>
        <p:spPr>
          <a:xfrm>
            <a:off x="6859829" y="3003353"/>
            <a:ext cx="1080120" cy="728967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Grade</a:t>
            </a:r>
            <a:endParaRPr lang="en-GB" sz="1200" dirty="0"/>
          </a:p>
        </p:txBody>
      </p:sp>
      <p:sp>
        <p:nvSpPr>
          <p:cNvPr id="21" name="Up Arrow 20"/>
          <p:cNvSpPr/>
          <p:nvPr/>
        </p:nvSpPr>
        <p:spPr>
          <a:xfrm rot="5400000">
            <a:off x="7875791" y="3305496"/>
            <a:ext cx="234670" cy="186929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111814" y="3003353"/>
            <a:ext cx="780666" cy="728967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5762663" y="2735241"/>
            <a:ext cx="1080120" cy="1016999"/>
            <a:chOff x="4716016" y="2132856"/>
            <a:chExt cx="1080120" cy="944991"/>
          </a:xfrm>
        </p:grpSpPr>
        <p:sp>
          <p:nvSpPr>
            <p:cNvPr id="38" name="Hexagon 37"/>
            <p:cNvSpPr/>
            <p:nvPr/>
          </p:nvSpPr>
          <p:spPr>
            <a:xfrm>
              <a:off x="4716016" y="2348880"/>
              <a:ext cx="1080120" cy="728967"/>
            </a:xfrm>
            <a:prstGeom prst="hexag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/>
                <a:t>Target</a:t>
              </a:r>
              <a:endParaRPr lang="en-GB" sz="1200" dirty="0"/>
            </a:p>
          </p:txBody>
        </p:sp>
        <p:sp>
          <p:nvSpPr>
            <p:cNvPr id="40" name="Up Arrow 39"/>
            <p:cNvSpPr/>
            <p:nvPr/>
          </p:nvSpPr>
          <p:spPr>
            <a:xfrm>
              <a:off x="5148064" y="2132856"/>
              <a:ext cx="216024" cy="216024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76916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-36513" y="5445125"/>
            <a:ext cx="4897438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spcBef>
                <a:spcPts val="4063"/>
              </a:spcBef>
              <a:defRPr/>
            </a:pPr>
            <a:r>
              <a:rPr lang="en-GB" sz="6500" u="sng" smtClean="0"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  <a:cs typeface="Arial" charset="0"/>
              </a:rPr>
              <a:t>Stage 5</a:t>
            </a:r>
          </a:p>
        </p:txBody>
      </p: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0" y="6453188"/>
            <a:ext cx="4176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en-GB" sz="2400">
                <a:solidFill>
                  <a:srgbClr val="000000"/>
                </a:solidFill>
                <a:latin typeface="Impact" pitchFamily="34" charset="0"/>
                <a:cs typeface="Arial" charset="0"/>
              </a:rPr>
              <a:t>Copy &amp; paste the structure</a:t>
            </a:r>
          </a:p>
        </p:txBody>
      </p:sp>
    </p:spTree>
    <p:extLst>
      <p:ext uri="{BB962C8B-B14F-4D97-AF65-F5344CB8AC3E}">
        <p14:creationId xmlns:p14="http://schemas.microsoft.com/office/powerpoint/2010/main" val="20768385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179388" y="1484313"/>
            <a:ext cx="8713787" cy="5184775"/>
          </a:xfrm>
          <a:prstGeom prst="rect">
            <a:avLst/>
          </a:prstGeom>
          <a:solidFill>
            <a:srgbClr val="000000">
              <a:alpha val="38823"/>
            </a:srgbClr>
          </a:solidFill>
          <a:ln w="3168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927100" y="2212975"/>
            <a:ext cx="73406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179388" y="1484313"/>
            <a:ext cx="74882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1313" indent="-34131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ts val="1250"/>
              </a:spcBef>
              <a:buClrTx/>
              <a:buSzTx/>
              <a:buFontTx/>
              <a:buNone/>
            </a:pPr>
            <a:r>
              <a:rPr lang="en-GB" sz="2000">
                <a:solidFill>
                  <a:srgbClr val="FFFFFF"/>
                </a:solidFill>
                <a:latin typeface="Impact" pitchFamily="34" charset="0"/>
                <a:cs typeface="Arial" charset="0"/>
              </a:rPr>
              <a:t>This is what your work should look like.</a:t>
            </a:r>
          </a:p>
        </p:txBody>
      </p:sp>
      <p:pic>
        <p:nvPicPr>
          <p:cNvPr id="3077" name="Picture 7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5" r="18489" b="23024"/>
          <a:stretch>
            <a:fillRect/>
          </a:stretch>
        </p:blipFill>
        <p:spPr>
          <a:xfrm>
            <a:off x="250825" y="1997075"/>
            <a:ext cx="8569325" cy="4600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1155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179388" y="2420938"/>
            <a:ext cx="8785225" cy="4321175"/>
          </a:xfrm>
          <a:prstGeom prst="rect">
            <a:avLst/>
          </a:prstGeom>
          <a:solidFill>
            <a:srgbClr val="000000">
              <a:alpha val="38823"/>
            </a:srgbClr>
          </a:solidFill>
          <a:ln w="3168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179388" y="3141663"/>
            <a:ext cx="3240087" cy="218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39725" indent="-339725"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FFFF"/>
              </a:buClr>
              <a:buFont typeface="Times New Roman" pitchFamily="18" charset="0"/>
              <a:buAutoNum type="arabicPeriod"/>
            </a:pPr>
            <a:r>
              <a:rPr lang="en-GB">
                <a:solidFill>
                  <a:srgbClr val="FFFFFF"/>
                </a:solidFill>
                <a:latin typeface="Impact" pitchFamily="34" charset="0"/>
              </a:rPr>
              <a:t>Select </a:t>
            </a:r>
            <a:r>
              <a:rPr lang="en-GB" u="sng">
                <a:solidFill>
                  <a:srgbClr val="FFFFFF"/>
                </a:solidFill>
                <a:latin typeface="Impact" pitchFamily="34" charset="0"/>
              </a:rPr>
              <a:t>MORE </a:t>
            </a:r>
          </a:p>
          <a:p>
            <a:pPr eaLnBrk="1" hangingPunct="1">
              <a:buClr>
                <a:srgbClr val="FFFFFF"/>
              </a:buClr>
              <a:buFont typeface="Times New Roman" pitchFamily="18" charset="0"/>
              <a:buAutoNum type="arabicPeriod"/>
            </a:pPr>
            <a:endParaRPr lang="en-GB" u="sng">
              <a:solidFill>
                <a:srgbClr val="FFFFFF"/>
              </a:solidFill>
              <a:latin typeface="Impact" pitchFamily="34" charset="0"/>
            </a:endParaRPr>
          </a:p>
          <a:p>
            <a:pPr eaLnBrk="1" hangingPunct="1">
              <a:buClr>
                <a:srgbClr val="FFFFFF"/>
              </a:buClr>
              <a:buFont typeface="Times New Roman" pitchFamily="18" charset="0"/>
              <a:buAutoNum type="arabicPeriod"/>
            </a:pPr>
            <a:r>
              <a:rPr lang="en-GB">
                <a:solidFill>
                  <a:srgbClr val="FFFFFF"/>
                </a:solidFill>
                <a:latin typeface="Impact" pitchFamily="34" charset="0"/>
              </a:rPr>
              <a:t>Select </a:t>
            </a:r>
            <a:r>
              <a:rPr lang="en-GB" u="sng">
                <a:solidFill>
                  <a:srgbClr val="FFFFFF"/>
                </a:solidFill>
                <a:latin typeface="Impact" pitchFamily="34" charset="0"/>
              </a:rPr>
              <a:t>EMPTY</a:t>
            </a:r>
          </a:p>
          <a:p>
            <a:pPr eaLnBrk="1" hangingPunct="1">
              <a:buClrTx/>
              <a:buSzTx/>
              <a:buFontTx/>
              <a:buNone/>
            </a:pPr>
            <a:endParaRPr lang="en-GB" sz="1400">
              <a:solidFill>
                <a:srgbClr val="FFFFFF"/>
              </a:solidFill>
              <a:latin typeface="Impact" pitchFamily="34" charset="0"/>
            </a:endParaRPr>
          </a:p>
          <a:p>
            <a:pPr eaLnBrk="1" hangingPunct="1">
              <a:buClrTx/>
              <a:buSzTx/>
              <a:buFontTx/>
              <a:buNone/>
            </a:pPr>
            <a:endParaRPr lang="en-GB" sz="1400">
              <a:solidFill>
                <a:srgbClr val="FFFFFF"/>
              </a:solidFill>
              <a:latin typeface="Impact" pitchFamily="34" charset="0"/>
            </a:endParaRPr>
          </a:p>
          <a:p>
            <a:pPr eaLnBrk="1" hangingPunct="1">
              <a:buClrTx/>
              <a:buSzTx/>
              <a:buFontTx/>
              <a:buNone/>
            </a:pPr>
            <a:r>
              <a:rPr lang="en-GB">
                <a:solidFill>
                  <a:srgbClr val="FFFFFF"/>
                </a:solidFill>
                <a:latin typeface="Impact" pitchFamily="34" charset="0"/>
              </a:rPr>
              <a:t>3.	Select </a:t>
            </a:r>
            <a:r>
              <a:rPr lang="en-GB" u="sng">
                <a:solidFill>
                  <a:srgbClr val="FFFFFF"/>
                </a:solidFill>
                <a:latin typeface="Impact" pitchFamily="34" charset="0"/>
              </a:rPr>
              <a:t>CREATE</a:t>
            </a:r>
          </a:p>
          <a:p>
            <a:pPr eaLnBrk="1" hangingPunct="1">
              <a:buClrTx/>
              <a:buSzTx/>
              <a:buFontTx/>
              <a:buNone/>
            </a:pPr>
            <a:endParaRPr lang="en-GB">
              <a:solidFill>
                <a:srgbClr val="FFFFFF"/>
              </a:solidFill>
              <a:latin typeface="Impact" pitchFamily="34" charset="0"/>
            </a:endParaRPr>
          </a:p>
          <a:p>
            <a:pPr eaLnBrk="1" hangingPunct="1">
              <a:buClrTx/>
              <a:buSzTx/>
              <a:buFontTx/>
              <a:buNone/>
            </a:pPr>
            <a:endParaRPr lang="en-GB">
              <a:solidFill>
                <a:srgbClr val="FFFFFF"/>
              </a:solidFill>
              <a:latin typeface="Impact" pitchFamily="34" charset="0"/>
            </a:endParaRP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79388" y="2420938"/>
            <a:ext cx="4752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875"/>
              </a:spcBef>
              <a:defRPr/>
            </a:pPr>
            <a:r>
              <a:rPr lang="en-GB" sz="2400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Task 2</a:t>
            </a:r>
            <a:r>
              <a:rPr lang="en-GB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:</a:t>
            </a:r>
            <a:r>
              <a:rPr lang="en-GB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  </a:t>
            </a:r>
            <a:r>
              <a:rPr lang="en-GB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Record the hook in real time using Cubase. </a:t>
            </a:r>
          </a:p>
        </p:txBody>
      </p:sp>
      <p:pic>
        <p:nvPicPr>
          <p:cNvPr id="717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3" t="6647" r="17783" b="6618"/>
          <a:stretch>
            <a:fillRect/>
          </a:stretch>
        </p:blipFill>
        <p:spPr bwMode="auto">
          <a:xfrm>
            <a:off x="4716463" y="2489200"/>
            <a:ext cx="4141787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4" name="Line 7"/>
          <p:cNvSpPr>
            <a:spLocks noChangeShapeType="1"/>
          </p:cNvSpPr>
          <p:nvPr/>
        </p:nvSpPr>
        <p:spPr bwMode="auto">
          <a:xfrm flipV="1">
            <a:off x="1871663" y="2881313"/>
            <a:ext cx="6229350" cy="4762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2024063" y="3933825"/>
            <a:ext cx="2962275" cy="1428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Line 6"/>
          <p:cNvSpPr>
            <a:spLocks noChangeShapeType="1"/>
          </p:cNvSpPr>
          <p:nvPr/>
        </p:nvSpPr>
        <p:spPr bwMode="auto">
          <a:xfrm>
            <a:off x="2024063" y="4579938"/>
            <a:ext cx="5643562" cy="18732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ChangeArrowheads="1"/>
          </p:cNvSpPr>
          <p:nvPr/>
        </p:nvSpPr>
        <p:spPr bwMode="auto">
          <a:xfrm>
            <a:off x="179388" y="1196975"/>
            <a:ext cx="8820150" cy="5570538"/>
          </a:xfrm>
          <a:prstGeom prst="rect">
            <a:avLst/>
          </a:prstGeom>
          <a:solidFill>
            <a:srgbClr val="000000">
              <a:alpha val="38823"/>
            </a:srgbClr>
          </a:solidFill>
          <a:ln w="3168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927100" y="2212975"/>
            <a:ext cx="73406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179388" y="1196975"/>
            <a:ext cx="8785225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ts val="1250"/>
              </a:spcBef>
            </a:pPr>
            <a:r>
              <a:rPr lang="en-GB" sz="2000">
                <a:solidFill>
                  <a:srgbClr val="FFFFFF"/>
                </a:solidFill>
                <a:latin typeface="Impact" pitchFamily="34" charset="0"/>
                <a:cs typeface="Arial" charset="0"/>
              </a:rPr>
              <a:t>You need to duplicate (ctrl + D) your sections to look exactly the same as the image below. </a:t>
            </a:r>
          </a:p>
        </p:txBody>
      </p:sp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9" b="14520"/>
          <a:stretch>
            <a:fillRect/>
          </a:stretch>
        </p:blipFill>
        <p:spPr bwMode="auto">
          <a:xfrm>
            <a:off x="201613" y="1968500"/>
            <a:ext cx="8763000" cy="477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659" b="1452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33308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79388" y="3860800"/>
            <a:ext cx="8820150" cy="2906713"/>
          </a:xfrm>
          <a:prstGeom prst="rect">
            <a:avLst/>
          </a:prstGeom>
          <a:solidFill>
            <a:srgbClr val="000000">
              <a:alpha val="38823"/>
            </a:srgbClr>
          </a:solidFill>
          <a:ln w="3168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927100" y="2212975"/>
            <a:ext cx="73406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9388" y="3860800"/>
            <a:ext cx="8785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ts val="1250"/>
              </a:spcBef>
            </a:pPr>
            <a:r>
              <a:rPr lang="en-GB" sz="2000">
                <a:solidFill>
                  <a:srgbClr val="FFFFFF"/>
                </a:solidFill>
                <a:latin typeface="Impact" pitchFamily="34" charset="0"/>
                <a:cs typeface="Arial" charset="0"/>
              </a:rPr>
              <a:t> At bar 57 the drums change. You will need to edit the drums between bar 57 and 73. 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15" b="69789"/>
          <a:stretch>
            <a:fillRect/>
          </a:stretch>
        </p:blipFill>
        <p:spPr bwMode="auto">
          <a:xfrm>
            <a:off x="250825" y="4291013"/>
            <a:ext cx="8713788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30615" b="6978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6" name="Oval 6"/>
          <p:cNvSpPr>
            <a:spLocks noChangeArrowheads="1"/>
          </p:cNvSpPr>
          <p:nvPr/>
        </p:nvSpPr>
        <p:spPr bwMode="auto">
          <a:xfrm>
            <a:off x="7308850" y="5084763"/>
            <a:ext cx="1511300" cy="15843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8172450" y="4292600"/>
            <a:ext cx="0" cy="720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454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-36513" y="5445125"/>
            <a:ext cx="4897438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>
              <a:spcBef>
                <a:spcPts val="4063"/>
              </a:spcBef>
            </a:pPr>
            <a:r>
              <a:rPr lang="en-GB" sz="6500" u="sng"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  <a:cs typeface="Arial" charset="0"/>
              </a:rPr>
              <a:t>Stage 6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0" y="6453188"/>
            <a:ext cx="4176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r>
              <a:rPr lang="en-GB" sz="2400" dirty="0" smtClean="0">
                <a:latin typeface="Impact" pitchFamily="34" charset="0"/>
                <a:cs typeface="Arial" charset="0"/>
              </a:rPr>
              <a:t>Adding voices – </a:t>
            </a:r>
            <a:r>
              <a:rPr lang="en-GB" sz="2400" dirty="0" smtClean="0">
                <a:solidFill>
                  <a:srgbClr val="FF0000"/>
                </a:solidFill>
                <a:latin typeface="Impact" pitchFamily="34" charset="0"/>
                <a:cs typeface="Arial" charset="0"/>
              </a:rPr>
              <a:t>NO CUBASE</a:t>
            </a:r>
            <a:endParaRPr lang="en-GB" sz="2400" dirty="0">
              <a:solidFill>
                <a:srgbClr val="FF0000"/>
              </a:solidFill>
              <a:latin typeface="Impact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96" y="980728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Select Stage 6 – Samples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2412206" y="1165394"/>
            <a:ext cx="5112122" cy="139951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67" b="40316"/>
          <a:stretch/>
        </p:blipFill>
        <p:spPr bwMode="auto">
          <a:xfrm>
            <a:off x="179512" y="1369466"/>
            <a:ext cx="8568952" cy="408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47864" y="4149080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chemeClr val="tx1"/>
                </a:solidFill>
              </a:rPr>
              <a:t>Shared area – </a:t>
            </a:r>
            <a:r>
              <a:rPr lang="en-GB" b="1" i="1" dirty="0" err="1" smtClean="0">
                <a:solidFill>
                  <a:schemeClr val="tx1"/>
                </a:solidFill>
              </a:rPr>
              <a:t>Vcert</a:t>
            </a:r>
            <a:r>
              <a:rPr lang="en-GB" b="1" i="1" dirty="0" smtClean="0">
                <a:solidFill>
                  <a:schemeClr val="tx1"/>
                </a:solidFill>
              </a:rPr>
              <a:t> – MGMT Vocal</a:t>
            </a:r>
            <a:endParaRPr lang="en-GB" b="1" i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7864" y="4652600"/>
            <a:ext cx="5400600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You must have a minimum of;</a:t>
            </a:r>
          </a:p>
          <a:p>
            <a:endParaRPr lang="en-GB" sz="300" dirty="0" smtClean="0">
              <a:solidFill>
                <a:schemeClr val="tx1"/>
              </a:solidFill>
            </a:endParaRPr>
          </a:p>
          <a:p>
            <a:r>
              <a:rPr lang="en-GB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1 – Verse</a:t>
            </a:r>
          </a:p>
          <a:p>
            <a:r>
              <a:rPr lang="en-GB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1 – Chorus</a:t>
            </a:r>
          </a:p>
          <a:p>
            <a:r>
              <a:rPr lang="en-GB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1 – Middle 8</a:t>
            </a:r>
          </a:p>
          <a:p>
            <a:endParaRPr lang="en-GB" sz="500" dirty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You can use as many as you like of each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77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07504" y="1191191"/>
            <a:ext cx="8856984" cy="3744962"/>
          </a:xfrm>
          <a:prstGeom prst="rect">
            <a:avLst/>
          </a:prstGeom>
          <a:solidFill>
            <a:srgbClr val="000000">
              <a:alpha val="85097"/>
            </a:srgbClr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71611" y="811560"/>
            <a:ext cx="572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dirty="0" smtClean="0">
                <a:latin typeface="Impact" pitchFamily="34" charset="0"/>
              </a:rPr>
              <a:t>IMPORTING Audio</a:t>
            </a:r>
            <a:endParaRPr lang="en-GB" altLang="en-US" sz="1800" dirty="0">
              <a:latin typeface="Impact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1559" b="35340"/>
          <a:stretch/>
        </p:blipFill>
        <p:spPr bwMode="auto">
          <a:xfrm>
            <a:off x="251519" y="1303296"/>
            <a:ext cx="8568631" cy="352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6" t="31276" r="33539" b="31068"/>
          <a:stretch/>
        </p:blipFill>
        <p:spPr bwMode="auto">
          <a:xfrm>
            <a:off x="4788024" y="5158933"/>
            <a:ext cx="4176464" cy="157604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410534" y="836712"/>
            <a:ext cx="533773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sz="1800" dirty="0" smtClean="0">
                <a:solidFill>
                  <a:schemeClr val="accent2"/>
                </a:solidFill>
                <a:latin typeface="Impact" pitchFamily="34" charset="0"/>
                <a:cs typeface="Arial" charset="0"/>
              </a:rPr>
              <a:t>Click  File                 </a:t>
            </a:r>
            <a:r>
              <a:rPr lang="en-GB" altLang="en-US" sz="1800" dirty="0">
                <a:solidFill>
                  <a:schemeClr val="bg1"/>
                </a:solidFill>
                <a:latin typeface="Impact" pitchFamily="34" charset="0"/>
                <a:cs typeface="Arial" charset="0"/>
              </a:rPr>
              <a:t> </a:t>
            </a:r>
            <a:r>
              <a:rPr lang="en-GB" altLang="en-US" sz="1800" dirty="0" smtClean="0">
                <a:solidFill>
                  <a:schemeClr val="bg1"/>
                </a:solidFill>
                <a:latin typeface="Impact" pitchFamily="34" charset="0"/>
                <a:cs typeface="Arial" charset="0"/>
              </a:rPr>
              <a:t>      </a:t>
            </a:r>
            <a:r>
              <a:rPr lang="en-GB" altLang="en-US" sz="1800" dirty="0" smtClean="0">
                <a:solidFill>
                  <a:srgbClr val="C00000"/>
                </a:solidFill>
                <a:latin typeface="Impact" pitchFamily="34" charset="0"/>
                <a:cs typeface="Arial" charset="0"/>
              </a:rPr>
              <a:t>Import</a:t>
            </a:r>
            <a:r>
              <a:rPr lang="en-GB" altLang="en-US" sz="1800" dirty="0" smtClean="0">
                <a:solidFill>
                  <a:schemeClr val="bg1"/>
                </a:solidFill>
                <a:latin typeface="Impact" pitchFamily="34" charset="0"/>
                <a:cs typeface="Arial" charset="0"/>
              </a:rPr>
              <a:t>                           </a:t>
            </a:r>
            <a:r>
              <a:rPr lang="en-GB" altLang="en-US" sz="1800" dirty="0" smtClean="0">
                <a:solidFill>
                  <a:srgbClr val="FFC000"/>
                </a:solidFill>
                <a:latin typeface="Impact" pitchFamily="34" charset="0"/>
                <a:cs typeface="Arial" charset="0"/>
              </a:rPr>
              <a:t>Audio file</a:t>
            </a:r>
            <a:endParaRPr lang="en-GB" altLang="en-US" sz="1800" dirty="0">
              <a:solidFill>
                <a:srgbClr val="FFC000"/>
              </a:solidFill>
              <a:latin typeface="Impact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en-GB" altLang="en-US" sz="1400" dirty="0">
              <a:solidFill>
                <a:schemeClr val="bg1"/>
              </a:solidFill>
              <a:latin typeface="Impact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>
              <a:solidFill>
                <a:schemeClr val="bg1"/>
              </a:solidFill>
              <a:latin typeface="Impact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 dirty="0">
              <a:latin typeface="Impact" pitchFamily="34" charset="0"/>
              <a:cs typeface="Arial" charset="0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H="1" flipV="1">
            <a:off x="611560" y="1551777"/>
            <a:ext cx="3312368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5" name="Straight Connector 4"/>
          <p:cNvCxnSpPr>
            <a:stCxn id="13" idx="0"/>
          </p:cNvCxnSpPr>
          <p:nvPr/>
        </p:nvCxnSpPr>
        <p:spPr>
          <a:xfrm flipV="1">
            <a:off x="3923928" y="1191191"/>
            <a:ext cx="0" cy="360586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ine 11"/>
          <p:cNvSpPr>
            <a:spLocks noChangeShapeType="1"/>
          </p:cNvSpPr>
          <p:nvPr/>
        </p:nvSpPr>
        <p:spPr bwMode="auto">
          <a:xfrm flipH="1">
            <a:off x="1090100" y="3063399"/>
            <a:ext cx="0" cy="360586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17" name="Straight Connector 16"/>
          <p:cNvCxnSpPr>
            <a:stCxn id="16" idx="0"/>
          </p:cNvCxnSpPr>
          <p:nvPr/>
        </p:nvCxnSpPr>
        <p:spPr>
          <a:xfrm>
            <a:off x="1090100" y="3063399"/>
            <a:ext cx="4634028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24128" y="1191191"/>
            <a:ext cx="0" cy="1872208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Line 11"/>
          <p:cNvSpPr>
            <a:spLocks noChangeShapeType="1"/>
          </p:cNvSpPr>
          <p:nvPr/>
        </p:nvSpPr>
        <p:spPr bwMode="auto">
          <a:xfrm flipH="1">
            <a:off x="3275856" y="3423985"/>
            <a:ext cx="4320480" cy="0"/>
          </a:xfrm>
          <a:prstGeom prst="line">
            <a:avLst/>
          </a:prstGeom>
          <a:noFill/>
          <a:ln w="2540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4" name="Straight Connector 23"/>
          <p:cNvCxnSpPr>
            <a:endCxn id="23" idx="0"/>
          </p:cNvCxnSpPr>
          <p:nvPr/>
        </p:nvCxnSpPr>
        <p:spPr>
          <a:xfrm>
            <a:off x="7596336" y="1191191"/>
            <a:ext cx="0" cy="2232794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107505" y="5158933"/>
            <a:ext cx="46805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 smtClean="0">
                <a:latin typeface="Impact" pitchFamily="34" charset="0"/>
              </a:rPr>
              <a:t>Copy to working directory so the audio is saved and assigned to the project</a:t>
            </a:r>
            <a:endParaRPr lang="en-GB" altLang="en-US" sz="1400" dirty="0">
              <a:latin typeface="Impact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969766" y="5482098"/>
            <a:ext cx="2070286" cy="1791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107505" y="6300028"/>
            <a:ext cx="46805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 smtClean="0">
                <a:latin typeface="Impact" pitchFamily="34" charset="0"/>
              </a:rPr>
              <a:t>Click OK</a:t>
            </a:r>
            <a:endParaRPr lang="en-GB" altLang="en-US" sz="1400" dirty="0">
              <a:latin typeface="Impact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187624" y="6475204"/>
            <a:ext cx="6121198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11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9" t="8674" r="16752" b="32420"/>
          <a:stretch/>
        </p:blipFill>
        <p:spPr bwMode="auto">
          <a:xfrm>
            <a:off x="539552" y="1340768"/>
            <a:ext cx="7214717" cy="36819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381547" y="5294314"/>
            <a:ext cx="4032448" cy="1200329"/>
          </a:xfrm>
          <a:prstGeom prst="rect">
            <a:avLst/>
          </a:prstGeom>
          <a:ln/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dirty="0" smtClean="0">
                <a:latin typeface="Impact" pitchFamily="34" charset="0"/>
              </a:rPr>
              <a:t>Use the scissors tool to cut the chorus vocal and copy it 3 times from </a:t>
            </a:r>
            <a:r>
              <a:rPr lang="en-GB" altLang="en-US" sz="2400" dirty="0" smtClean="0">
                <a:solidFill>
                  <a:srgbClr val="FF0000"/>
                </a:solidFill>
                <a:latin typeface="Impact" pitchFamily="34" charset="0"/>
              </a:rPr>
              <a:t>73-121</a:t>
            </a:r>
            <a:endParaRPr lang="en-GB" altLang="en-US" sz="1800" dirty="0">
              <a:solidFill>
                <a:srgbClr val="FF0000"/>
              </a:solidFill>
              <a:latin typeface="Impact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3" t="4748" r="72059" b="89919"/>
          <a:stretch/>
        </p:blipFill>
        <p:spPr bwMode="auto">
          <a:xfrm>
            <a:off x="375778" y="5294314"/>
            <a:ext cx="773819" cy="144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0" t="58806" r="21671" b="16426"/>
          <a:stretch/>
        </p:blipFill>
        <p:spPr bwMode="auto">
          <a:xfrm>
            <a:off x="5724129" y="5177682"/>
            <a:ext cx="3240360" cy="15636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3397771" y="883568"/>
            <a:ext cx="5724525" cy="457200"/>
          </a:xfrm>
          <a:prstGeom prst="rect">
            <a:avLst/>
          </a:prstGeom>
          <a:ln/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dirty="0" smtClean="0">
                <a:latin typeface="Impact" pitchFamily="34" charset="0"/>
              </a:rPr>
              <a:t>Vocal Tracks automatically in time</a:t>
            </a:r>
            <a:endParaRPr lang="en-GB" altLang="en-US" sz="1800" dirty="0">
              <a:latin typeface="Impact" pitchFamily="34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0" y="5177682"/>
            <a:ext cx="1381547" cy="141967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6487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-36513" y="5445125"/>
            <a:ext cx="4897438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spcBef>
                <a:spcPts val="4063"/>
              </a:spcBef>
              <a:defRPr/>
            </a:pPr>
            <a:r>
              <a:rPr lang="en-GB" sz="6500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  <a:cs typeface="Arial" charset="0"/>
              </a:rPr>
              <a:t>Stage 7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0" y="6453188"/>
            <a:ext cx="4176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en-GB" sz="2400" dirty="0">
                <a:solidFill>
                  <a:srgbClr val="000000"/>
                </a:solidFill>
                <a:latin typeface="Impact" pitchFamily="34" charset="0"/>
                <a:cs typeface="Arial" charset="0"/>
              </a:rPr>
              <a:t>Adding </a:t>
            </a:r>
            <a:r>
              <a:rPr lang="en-GB" sz="2400" dirty="0" smtClean="0">
                <a:solidFill>
                  <a:srgbClr val="000000"/>
                </a:solidFill>
                <a:latin typeface="Impact" pitchFamily="34" charset="0"/>
                <a:cs typeface="Arial" charset="0"/>
              </a:rPr>
              <a:t>effects</a:t>
            </a:r>
            <a:endParaRPr lang="en-GB" sz="2400" dirty="0">
              <a:solidFill>
                <a:srgbClr val="000000"/>
              </a:solidFill>
              <a:latin typeface="Impact" pitchFamily="34" charset="0"/>
              <a:cs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07504" y="3573016"/>
            <a:ext cx="8856662" cy="1944688"/>
          </a:xfrm>
          <a:prstGeom prst="rect">
            <a:avLst/>
          </a:prstGeom>
          <a:solidFill>
            <a:schemeClr val="bg1"/>
          </a:solidFill>
          <a:ln w="31623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07504" y="3573016"/>
            <a:ext cx="88566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GB" dirty="0">
                <a:solidFill>
                  <a:schemeClr val="folHlink"/>
                </a:solidFill>
                <a:latin typeface="Impact" pitchFamily="34" charset="0"/>
              </a:rPr>
              <a:t>Marks awarded for use of vocals and effects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7504" y="3933379"/>
            <a:ext cx="8785225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400" b="1" dirty="0">
                <a:solidFill>
                  <a:schemeClr val="tx1"/>
                </a:solidFill>
                <a:latin typeface="Arial Narrow" pitchFamily="34" charset="0"/>
              </a:rPr>
              <a:t>Awareness of style required including use of effects where appropriate, such as reverb and delay</a:t>
            </a:r>
          </a:p>
          <a:p>
            <a:r>
              <a:rPr lang="en-GB" sz="1400" b="1" dirty="0">
                <a:solidFill>
                  <a:schemeClr val="tx1"/>
                </a:solidFill>
                <a:latin typeface="Arial Narrow" pitchFamily="34" charset="0"/>
              </a:rPr>
              <a:t>6 –5 </a:t>
            </a:r>
            <a:r>
              <a:rPr lang="en-GB" sz="1400" dirty="0">
                <a:solidFill>
                  <a:schemeClr val="tx1"/>
                </a:solidFill>
                <a:latin typeface="Arial Narrow" pitchFamily="34" charset="0"/>
              </a:rPr>
              <a:t>Complete awareness of the stylistic requirements of the music with appropriate use of effects throughout the performance.</a:t>
            </a:r>
          </a:p>
          <a:p>
            <a:r>
              <a:rPr lang="en-GB" sz="1400" b="1" dirty="0">
                <a:solidFill>
                  <a:schemeClr val="tx1"/>
                </a:solidFill>
                <a:latin typeface="Arial Narrow" pitchFamily="34" charset="0"/>
              </a:rPr>
              <a:t>4 –3 </a:t>
            </a:r>
            <a:r>
              <a:rPr lang="en-GB" sz="1400" dirty="0">
                <a:solidFill>
                  <a:schemeClr val="tx1"/>
                </a:solidFill>
                <a:latin typeface="Arial Narrow" pitchFamily="34" charset="0"/>
              </a:rPr>
              <a:t>For the upper mark, the required style is broadly in evidence and effects are used generally well, though with occasional miscalculations; at the lower mark, there is inconsistency in achieving the required style and sections where effects are misjudged or lacking.</a:t>
            </a:r>
          </a:p>
          <a:p>
            <a:r>
              <a:rPr lang="en-GB" sz="1400" b="1" dirty="0">
                <a:solidFill>
                  <a:schemeClr val="tx1"/>
                </a:solidFill>
                <a:latin typeface="Arial Narrow" pitchFamily="34" charset="0"/>
              </a:rPr>
              <a:t>2 –1 </a:t>
            </a:r>
            <a:r>
              <a:rPr lang="en-GB" sz="1400" dirty="0">
                <a:solidFill>
                  <a:schemeClr val="tx1"/>
                </a:solidFill>
                <a:latin typeface="Arial Narrow" pitchFamily="34" charset="0"/>
              </a:rPr>
              <a:t>The performance of the music is basic with little or no sense of the required style. There is little or inappropriate use of effects.</a:t>
            </a:r>
          </a:p>
          <a:p>
            <a:r>
              <a:rPr lang="en-GB" sz="1400" b="1" dirty="0">
                <a:solidFill>
                  <a:schemeClr val="tx1"/>
                </a:solidFill>
                <a:latin typeface="Arial Narrow" pitchFamily="34" charset="0"/>
              </a:rPr>
              <a:t>0 </a:t>
            </a:r>
            <a:r>
              <a:rPr lang="en-GB" sz="1400" dirty="0">
                <a:solidFill>
                  <a:schemeClr val="tx1"/>
                </a:solidFill>
                <a:latin typeface="Arial Narrow" pitchFamily="34" charset="0"/>
              </a:rPr>
              <a:t>The candidate’s work shows no evidence of the skills being assessed.</a:t>
            </a:r>
            <a:endParaRPr lang="en-GB" sz="1400" dirty="0">
              <a:latin typeface="Arial Narrow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48570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 bwMode="auto">
          <a:xfrm>
            <a:off x="4932040" y="1370385"/>
            <a:ext cx="4104456" cy="4434879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07504" y="1370385"/>
            <a:ext cx="4680520" cy="4434879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908720"/>
            <a:ext cx="6721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tx1"/>
                </a:solidFill>
                <a:latin typeface="Impact" panose="020B0806030902050204" pitchFamily="34" charset="0"/>
              </a:rPr>
              <a:t>INSERTING EFFECTS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3" r="65401" b="31120"/>
          <a:stretch/>
        </p:blipFill>
        <p:spPr bwMode="auto">
          <a:xfrm>
            <a:off x="208261" y="1815207"/>
            <a:ext cx="4435747" cy="388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505" y="1412776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Select your </a:t>
            </a:r>
            <a:r>
              <a:rPr lang="en-GB" dirty="0" smtClean="0">
                <a:solidFill>
                  <a:srgbClr val="C00000"/>
                </a:solidFill>
                <a:latin typeface="Impact" panose="020B0806030902050204" pitchFamily="34" charset="0"/>
              </a:rPr>
              <a:t>TRACK</a:t>
            </a:r>
            <a:r>
              <a:rPr lang="en-GB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and click </a:t>
            </a:r>
            <a:r>
              <a:rPr lang="en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INSERTS</a:t>
            </a:r>
            <a:endParaRPr lang="en-GB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2426134" y="3346829"/>
            <a:ext cx="0" cy="1564722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1115616" y="4335487"/>
            <a:ext cx="2160240" cy="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1331640" y="1782108"/>
            <a:ext cx="0" cy="1564721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1331640" y="3346829"/>
            <a:ext cx="109449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3275856" y="1782108"/>
            <a:ext cx="0" cy="2553379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7" r="72530" b="33334"/>
          <a:stretch/>
        </p:blipFill>
        <p:spPr bwMode="auto">
          <a:xfrm>
            <a:off x="5017605" y="1815207"/>
            <a:ext cx="3874875" cy="388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2090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07504" y="1370385"/>
            <a:ext cx="8496944" cy="4794919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4" t="29506" r="12892" b="7361"/>
          <a:stretch/>
        </p:blipFill>
        <p:spPr bwMode="auto">
          <a:xfrm>
            <a:off x="395536" y="1772816"/>
            <a:ext cx="7992888" cy="409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908720"/>
            <a:ext cx="6721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tx1"/>
                </a:solidFill>
                <a:latin typeface="Impact" panose="020B0806030902050204" pitchFamily="34" charset="0"/>
              </a:rPr>
              <a:t>Adding Templates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5" y="1412776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Select your </a:t>
            </a:r>
            <a:r>
              <a:rPr lang="en-GB" dirty="0" smtClean="0">
                <a:solidFill>
                  <a:srgbClr val="C00000"/>
                </a:solidFill>
                <a:latin typeface="Impact" panose="020B0806030902050204" pitchFamily="34" charset="0"/>
              </a:rPr>
              <a:t>BLACK BOX </a:t>
            </a:r>
            <a:r>
              <a:rPr lang="en-GB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and click </a:t>
            </a:r>
            <a:r>
              <a:rPr lang="en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 TEMPLATE</a:t>
            </a:r>
            <a:endParaRPr lang="en-GB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1655676" y="1782108"/>
            <a:ext cx="36004" cy="35074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 flipH="1">
            <a:off x="3203848" y="1788870"/>
            <a:ext cx="396044" cy="2031592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5760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07504" y="1370385"/>
            <a:ext cx="4968552" cy="4794919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372" y="1751620"/>
            <a:ext cx="4258816" cy="403244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en-GB" sz="2400" b="1" u="sng" dirty="0" smtClean="0"/>
              <a:t>Vocals 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Pitch Shift &gt; Pitch correction </a:t>
            </a:r>
            <a:br>
              <a:rPr lang="en-GB" sz="2400" dirty="0" smtClean="0"/>
            </a:br>
            <a:r>
              <a:rPr lang="en-GB" sz="2400" dirty="0" smtClean="0"/>
              <a:t>Reverb Room works</a:t>
            </a:r>
            <a:br>
              <a:rPr lang="en-GB" sz="2400" dirty="0" smtClean="0"/>
            </a:br>
            <a:r>
              <a:rPr lang="en-GB" sz="2400" b="1" u="sng" dirty="0" smtClean="0"/>
              <a:t>Drums</a:t>
            </a:r>
            <a:r>
              <a:rPr lang="en-GB" sz="2400" dirty="0" smtClean="0"/>
              <a:t> </a:t>
            </a:r>
            <a:br>
              <a:rPr lang="en-GB" sz="2400" dirty="0" smtClean="0"/>
            </a:br>
            <a:r>
              <a:rPr lang="en-GB" sz="2400" dirty="0" smtClean="0"/>
              <a:t>Reverb Room works</a:t>
            </a:r>
            <a:br>
              <a:rPr lang="en-GB" sz="2400" dirty="0" smtClean="0"/>
            </a:br>
            <a:r>
              <a:rPr lang="en-GB" sz="2400" dirty="0" smtClean="0"/>
              <a:t>Dynamics &gt; Compressor</a:t>
            </a:r>
            <a:br>
              <a:rPr lang="en-GB" sz="2400" dirty="0" smtClean="0"/>
            </a:br>
            <a:r>
              <a:rPr lang="en-GB" sz="2400" b="1" u="sng" dirty="0" smtClean="0"/>
              <a:t>Bass 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Distortion</a:t>
            </a:r>
            <a:br>
              <a:rPr lang="en-GB" sz="2400" dirty="0" smtClean="0"/>
            </a:br>
            <a:r>
              <a:rPr lang="en-GB" sz="2400" b="1" u="sng" dirty="0" smtClean="0"/>
              <a:t>Melody and Counter </a:t>
            </a:r>
            <a:r>
              <a:rPr lang="en-GB" sz="2400" b="1" u="sng" dirty="0"/>
              <a:t>M</a:t>
            </a:r>
            <a:r>
              <a:rPr lang="en-GB" sz="2400" b="1" u="sng" dirty="0" smtClean="0"/>
              <a:t>elody </a:t>
            </a:r>
            <a:r>
              <a:rPr lang="en-GB" sz="2400" dirty="0" smtClean="0"/>
              <a:t> </a:t>
            </a:r>
            <a:br>
              <a:rPr lang="en-GB" sz="2400" dirty="0" smtClean="0"/>
            </a:br>
            <a:r>
              <a:rPr lang="en-GB" sz="2400" dirty="0" smtClean="0"/>
              <a:t>Modulation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908720"/>
            <a:ext cx="6721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tx1"/>
                </a:solidFill>
                <a:latin typeface="Impact" panose="020B0806030902050204" pitchFamily="34" charset="0"/>
              </a:rPr>
              <a:t>Effects to use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2037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07504" y="1370385"/>
            <a:ext cx="8496944" cy="4794919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4" t="26560" r="25151" b="24094"/>
          <a:stretch/>
        </p:blipFill>
        <p:spPr bwMode="auto">
          <a:xfrm>
            <a:off x="323528" y="1855112"/>
            <a:ext cx="7992888" cy="42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908720"/>
            <a:ext cx="6721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tx1"/>
                </a:solidFill>
                <a:latin typeface="Impact" panose="020B0806030902050204" pitchFamily="34" charset="0"/>
              </a:rPr>
              <a:t>Editing sounds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1412776"/>
            <a:ext cx="8496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Select a </a:t>
            </a:r>
            <a:r>
              <a:rPr lang="en-GB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DIAL OR SWITCH </a:t>
            </a:r>
            <a:r>
              <a:rPr lang="en-GB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and click and drag to move this up and down</a:t>
            </a:r>
            <a:endParaRPr lang="en-GB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691680" y="1782108"/>
            <a:ext cx="72008" cy="243898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363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179388" y="908720"/>
            <a:ext cx="8785225" cy="5833393"/>
          </a:xfrm>
          <a:prstGeom prst="rect">
            <a:avLst/>
          </a:prstGeom>
          <a:solidFill>
            <a:srgbClr val="000000">
              <a:alpha val="38823"/>
            </a:srgbClr>
          </a:solidFill>
          <a:ln w="3168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" r="47815" b="44220"/>
          <a:stretch/>
        </p:blipFill>
        <p:spPr bwMode="auto">
          <a:xfrm>
            <a:off x="3563888" y="1060013"/>
            <a:ext cx="5225793" cy="3089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Text Box 2"/>
          <p:cNvSpPr txBox="1">
            <a:spLocks noChangeArrowheads="1"/>
          </p:cNvSpPr>
          <p:nvPr/>
        </p:nvSpPr>
        <p:spPr bwMode="auto">
          <a:xfrm>
            <a:off x="251520" y="1361543"/>
            <a:ext cx="3240088" cy="2033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39725" indent="-339725"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FFFF"/>
              </a:buClr>
              <a:buFont typeface="Times New Roman" pitchFamily="18" charset="0"/>
              <a:buAutoNum type="arabicPeriod"/>
            </a:pPr>
            <a:r>
              <a:rPr lang="en-GB" dirty="0">
                <a:solidFill>
                  <a:srgbClr val="FFFFFF"/>
                </a:solidFill>
                <a:latin typeface="Impact" pitchFamily="34" charset="0"/>
              </a:rPr>
              <a:t>Right mouse click here</a:t>
            </a:r>
          </a:p>
          <a:p>
            <a:pPr eaLnBrk="1" hangingPunct="1">
              <a:buClr>
                <a:srgbClr val="FFFFFF"/>
              </a:buClr>
              <a:buFont typeface="Times New Roman" pitchFamily="18" charset="0"/>
              <a:buAutoNum type="arabicPeriod"/>
            </a:pPr>
            <a:endParaRPr lang="en-GB" u="sng" dirty="0">
              <a:solidFill>
                <a:srgbClr val="FFFFFF"/>
              </a:solidFill>
              <a:latin typeface="Impact" pitchFamily="34" charset="0"/>
            </a:endParaRPr>
          </a:p>
          <a:p>
            <a:pPr eaLnBrk="1" hangingPunct="1">
              <a:buClr>
                <a:srgbClr val="FFFFFF"/>
              </a:buClr>
              <a:buFont typeface="Times New Roman" pitchFamily="18" charset="0"/>
              <a:buAutoNum type="arabicPeriod"/>
            </a:pPr>
            <a:endParaRPr lang="en-GB" u="sng" dirty="0">
              <a:solidFill>
                <a:srgbClr val="FFFFFF"/>
              </a:solidFill>
              <a:latin typeface="Impact" pitchFamily="34" charset="0"/>
            </a:endParaRPr>
          </a:p>
          <a:p>
            <a:pPr eaLnBrk="1" hangingPunct="1">
              <a:buClr>
                <a:srgbClr val="FFFFFF"/>
              </a:buClr>
              <a:buFont typeface="Times New Roman" pitchFamily="18" charset="0"/>
              <a:buAutoNum type="arabicPeriod"/>
            </a:pPr>
            <a:endParaRPr lang="en-GB" u="sng" dirty="0">
              <a:solidFill>
                <a:srgbClr val="FFFFFF"/>
              </a:solidFill>
              <a:latin typeface="Impact" pitchFamily="34" charset="0"/>
            </a:endParaRPr>
          </a:p>
          <a:p>
            <a:pPr eaLnBrk="1" hangingPunct="1">
              <a:buClr>
                <a:srgbClr val="FFFFFF"/>
              </a:buClr>
              <a:buFont typeface="Times New Roman" pitchFamily="18" charset="0"/>
              <a:buAutoNum type="arabicPeriod"/>
            </a:pPr>
            <a:r>
              <a:rPr lang="en-GB" dirty="0">
                <a:solidFill>
                  <a:srgbClr val="FFFFFF"/>
                </a:solidFill>
                <a:latin typeface="Impact" pitchFamily="34" charset="0"/>
              </a:rPr>
              <a:t>Select </a:t>
            </a:r>
            <a:r>
              <a:rPr lang="en-GB" sz="1600" u="sng" dirty="0">
                <a:solidFill>
                  <a:srgbClr val="FFFFFF"/>
                </a:solidFill>
                <a:latin typeface="Impact" pitchFamily="34" charset="0"/>
              </a:rPr>
              <a:t>ADD </a:t>
            </a:r>
            <a:r>
              <a:rPr lang="en-GB" sz="1600" u="sng" dirty="0" smtClean="0">
                <a:solidFill>
                  <a:srgbClr val="FFFFFF"/>
                </a:solidFill>
                <a:latin typeface="Impact" pitchFamily="34" charset="0"/>
              </a:rPr>
              <a:t>INSTRUMENT TRACK</a:t>
            </a:r>
            <a:endParaRPr lang="en-GB" sz="1600" u="sng" dirty="0">
              <a:solidFill>
                <a:srgbClr val="FFFFFF"/>
              </a:solidFill>
              <a:latin typeface="Impact" pitchFamily="34" charset="0"/>
            </a:endParaRPr>
          </a:p>
          <a:p>
            <a:pPr eaLnBrk="1" hangingPunct="1">
              <a:buClrTx/>
              <a:buSzTx/>
              <a:buFontTx/>
              <a:buNone/>
            </a:pPr>
            <a:endParaRPr lang="en-GB" dirty="0">
              <a:solidFill>
                <a:srgbClr val="FFFFFF"/>
              </a:solidFill>
              <a:latin typeface="Impact" pitchFamily="34" charset="0"/>
            </a:endParaRPr>
          </a:p>
          <a:p>
            <a:pPr eaLnBrk="1" hangingPunct="1">
              <a:buClrTx/>
              <a:buSzTx/>
              <a:buFontTx/>
              <a:buNone/>
            </a:pPr>
            <a:endParaRPr lang="en-GB" dirty="0">
              <a:solidFill>
                <a:srgbClr val="FFFFFF"/>
              </a:solidFill>
              <a:latin typeface="Impact" pitchFamily="34" charset="0"/>
            </a:endParaRPr>
          </a:p>
        </p:txBody>
      </p:sp>
      <p:sp>
        <p:nvSpPr>
          <p:cNvPr id="8197" name="Line 7"/>
          <p:cNvSpPr>
            <a:spLocks noChangeShapeType="1"/>
          </p:cNvSpPr>
          <p:nvPr/>
        </p:nvSpPr>
        <p:spPr bwMode="auto">
          <a:xfrm>
            <a:off x="2987824" y="1556792"/>
            <a:ext cx="2304256" cy="216024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8" name="Line 7"/>
          <p:cNvSpPr>
            <a:spLocks noChangeShapeType="1"/>
          </p:cNvSpPr>
          <p:nvPr/>
        </p:nvSpPr>
        <p:spPr bwMode="auto">
          <a:xfrm flipV="1">
            <a:off x="3491608" y="2378296"/>
            <a:ext cx="1728464" cy="258614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7" t="19269" r="32194" b="54567"/>
          <a:stretch/>
        </p:blipFill>
        <p:spPr bwMode="auto">
          <a:xfrm>
            <a:off x="251520" y="4365104"/>
            <a:ext cx="8607556" cy="2044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77800" y="6410102"/>
            <a:ext cx="2089944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39725" indent="-339725"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buClr>
                <a:srgbClr val="FFFFFF"/>
              </a:buClr>
            </a:pPr>
            <a:r>
              <a:rPr lang="en-GB" dirty="0" smtClean="0">
                <a:solidFill>
                  <a:srgbClr val="FFFFFF"/>
                </a:solidFill>
                <a:latin typeface="Impact" pitchFamily="34" charset="0"/>
              </a:rPr>
              <a:t>3.	Click here</a:t>
            </a:r>
            <a:endParaRPr lang="en-GB" u="sng" dirty="0">
              <a:solidFill>
                <a:srgbClr val="FFFFFF"/>
              </a:solidFill>
              <a:latin typeface="Impact" pitchFamily="34" charset="0"/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1691681" y="5229199"/>
            <a:ext cx="1367929" cy="1366657"/>
          </a:xfrm>
          <a:prstGeom prst="line">
            <a:avLst/>
          </a:prstGeom>
          <a:noFill/>
          <a:ln w="9360">
            <a:solidFill>
              <a:srgbClr val="FFC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843808" y="6441863"/>
            <a:ext cx="2089944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39725" indent="-339725"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buClr>
                <a:srgbClr val="FFFFFF"/>
              </a:buClr>
            </a:pPr>
            <a:r>
              <a:rPr lang="en-GB" dirty="0" smtClean="0">
                <a:solidFill>
                  <a:srgbClr val="FFFFFF"/>
                </a:solidFill>
                <a:latin typeface="Impact" pitchFamily="34" charset="0"/>
              </a:rPr>
              <a:t>4.	Click here</a:t>
            </a:r>
            <a:endParaRPr lang="en-GB" u="sng" dirty="0">
              <a:solidFill>
                <a:srgbClr val="FFFFFF"/>
              </a:solidFill>
              <a:latin typeface="Impact" pitchFamily="34" charset="0"/>
            </a:endParaRPr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 flipV="1">
            <a:off x="4357690" y="5912527"/>
            <a:ext cx="0" cy="715090"/>
          </a:xfrm>
          <a:prstGeom prst="line">
            <a:avLst/>
          </a:prstGeom>
          <a:noFill/>
          <a:ln w="9360">
            <a:solidFill>
              <a:srgbClr val="FFC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5220072" y="6423850"/>
            <a:ext cx="2089944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39725" indent="-339725"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buClr>
                <a:srgbClr val="FFFFFF"/>
              </a:buClr>
            </a:pPr>
            <a:r>
              <a:rPr lang="en-GB" dirty="0" smtClean="0">
                <a:solidFill>
                  <a:srgbClr val="FFFFFF"/>
                </a:solidFill>
                <a:latin typeface="Impact" pitchFamily="34" charset="0"/>
              </a:rPr>
              <a:t>5.	Click here</a:t>
            </a:r>
            <a:endParaRPr lang="en-GB" u="sng" dirty="0">
              <a:solidFill>
                <a:srgbClr val="FFFFFF"/>
              </a:solidFill>
              <a:latin typeface="Impact" pitchFamily="34" charset="0"/>
            </a:endParaRP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flipV="1">
            <a:off x="6733954" y="5981480"/>
            <a:ext cx="0" cy="628124"/>
          </a:xfrm>
          <a:prstGeom prst="line">
            <a:avLst/>
          </a:prstGeom>
          <a:noFill/>
          <a:ln w="9360">
            <a:solidFill>
              <a:srgbClr val="FFC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7378600" y="6423850"/>
            <a:ext cx="2089944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39725" indent="-339725"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buClr>
                <a:srgbClr val="FFFFFF"/>
              </a:buClr>
            </a:pPr>
            <a:r>
              <a:rPr lang="en-GB" dirty="0" smtClean="0">
                <a:solidFill>
                  <a:srgbClr val="FFFFFF"/>
                </a:solidFill>
                <a:latin typeface="Impact" pitchFamily="34" charset="0"/>
              </a:rPr>
              <a:t>6.	Click here</a:t>
            </a:r>
            <a:endParaRPr lang="en-GB" u="sng" dirty="0">
              <a:solidFill>
                <a:srgbClr val="FFFFFF"/>
              </a:solidFill>
              <a:latin typeface="Impact" pitchFamily="34" charset="0"/>
            </a:endParaRPr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H="1" flipV="1">
            <a:off x="7092280" y="5229198"/>
            <a:ext cx="1656184" cy="1364609"/>
          </a:xfrm>
          <a:prstGeom prst="line">
            <a:avLst/>
          </a:prstGeom>
          <a:noFill/>
          <a:ln w="9360">
            <a:solidFill>
              <a:srgbClr val="FFC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-36513" y="5445125"/>
            <a:ext cx="4897438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spcBef>
                <a:spcPts val="4063"/>
              </a:spcBef>
              <a:defRPr/>
            </a:pPr>
            <a:r>
              <a:rPr lang="en-GB" altLang="en-US" sz="6500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  <a:cs typeface="Arial" charset="0"/>
              </a:rPr>
              <a:t>Stage 8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0" y="6453188"/>
            <a:ext cx="4176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en-GB" altLang="en-US" sz="2400">
                <a:solidFill>
                  <a:srgbClr val="000000"/>
                </a:solidFill>
                <a:latin typeface="Impact" pitchFamily="34" charset="0"/>
                <a:cs typeface="Arial" charset="0"/>
              </a:rPr>
              <a:t>Adding dynamics</a:t>
            </a: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107504" y="3934495"/>
            <a:ext cx="8856662" cy="1582737"/>
          </a:xfrm>
          <a:prstGeom prst="rect">
            <a:avLst/>
          </a:prstGeom>
          <a:solidFill>
            <a:schemeClr val="bg1"/>
          </a:solidFill>
          <a:ln w="31623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07504" y="4005932"/>
            <a:ext cx="8856662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1600" b="1" dirty="0">
                <a:solidFill>
                  <a:schemeClr val="tx1"/>
                </a:solidFill>
                <a:latin typeface="Arial Narrow" pitchFamily="34" charset="0"/>
              </a:rPr>
              <a:t>Use of an appropriate dynamic range</a:t>
            </a:r>
          </a:p>
          <a:p>
            <a:r>
              <a:rPr lang="en-GB" altLang="en-US" sz="1400" b="1" dirty="0">
                <a:solidFill>
                  <a:schemeClr val="tx1"/>
                </a:solidFill>
                <a:latin typeface="Arial Narrow" pitchFamily="34" charset="0"/>
              </a:rPr>
              <a:t>6 –5 </a:t>
            </a:r>
            <a:r>
              <a:rPr lang="en-GB" altLang="en-US" sz="1400" dirty="0">
                <a:solidFill>
                  <a:schemeClr val="tx1"/>
                </a:solidFill>
                <a:latin typeface="Arial Narrow" pitchFamily="34" charset="0"/>
              </a:rPr>
              <a:t>Excellent management of dynamics in ways completely </a:t>
            </a:r>
            <a:r>
              <a:rPr lang="en-GB" altLang="en-US" sz="1400" b="1" u="sng" dirty="0">
                <a:solidFill>
                  <a:schemeClr val="tx1"/>
                </a:solidFill>
                <a:latin typeface="Arial Narrow" pitchFamily="34" charset="0"/>
              </a:rPr>
              <a:t>appropriate</a:t>
            </a:r>
            <a:r>
              <a:rPr lang="en-GB" altLang="en-US" sz="1400" dirty="0">
                <a:solidFill>
                  <a:schemeClr val="tx1"/>
                </a:solidFill>
                <a:latin typeface="Arial Narrow" pitchFamily="34" charset="0"/>
              </a:rPr>
              <a:t> to the music.</a:t>
            </a:r>
          </a:p>
          <a:p>
            <a:r>
              <a:rPr lang="en-GB" altLang="en-US" sz="1400" b="1" dirty="0">
                <a:solidFill>
                  <a:schemeClr val="tx1"/>
                </a:solidFill>
                <a:latin typeface="Arial Narrow" pitchFamily="34" charset="0"/>
              </a:rPr>
              <a:t>4 –3 </a:t>
            </a:r>
            <a:r>
              <a:rPr lang="en-GB" altLang="en-US" sz="1400" dirty="0">
                <a:solidFill>
                  <a:schemeClr val="tx1"/>
                </a:solidFill>
                <a:latin typeface="Arial Narrow" pitchFamily="34" charset="0"/>
              </a:rPr>
              <a:t>Occasional </a:t>
            </a:r>
            <a:r>
              <a:rPr lang="en-GB" altLang="en-US" sz="1400" dirty="0" smtClean="0">
                <a:solidFill>
                  <a:schemeClr val="tx1"/>
                </a:solidFill>
                <a:latin typeface="Arial Narrow" pitchFamily="34" charset="0"/>
              </a:rPr>
              <a:t>miscalculations of </a:t>
            </a:r>
            <a:r>
              <a:rPr lang="en-GB" altLang="en-US" sz="1400" dirty="0">
                <a:solidFill>
                  <a:schemeClr val="tx1"/>
                </a:solidFill>
                <a:latin typeface="Arial Narrow" pitchFamily="34" charset="0"/>
              </a:rPr>
              <a:t>dynamic with 3 awarded where there are sections in which the dynamic range is miscalculated and/or very limited.</a:t>
            </a:r>
          </a:p>
          <a:p>
            <a:r>
              <a:rPr lang="en-GB" altLang="en-US" sz="1400" b="1" dirty="0">
                <a:solidFill>
                  <a:schemeClr val="tx1"/>
                </a:solidFill>
                <a:latin typeface="Arial Narrow" pitchFamily="34" charset="0"/>
              </a:rPr>
              <a:t>2 –1 </a:t>
            </a:r>
            <a:r>
              <a:rPr lang="en-GB" altLang="en-US" sz="1400" dirty="0">
                <a:solidFill>
                  <a:schemeClr val="tx1"/>
                </a:solidFill>
                <a:latin typeface="Arial Narrow" pitchFamily="34" charset="0"/>
              </a:rPr>
              <a:t>Often inappropriate choice/use of dynamics which adversely affect the impact of large sections of the recorded performance.</a:t>
            </a:r>
          </a:p>
          <a:p>
            <a:r>
              <a:rPr lang="en-GB" altLang="en-US" sz="1400" b="1" dirty="0">
                <a:solidFill>
                  <a:schemeClr val="tx1"/>
                </a:solidFill>
                <a:latin typeface="Arial Narrow" pitchFamily="34" charset="0"/>
              </a:rPr>
              <a:t>0 </a:t>
            </a:r>
            <a:r>
              <a:rPr lang="en-GB" altLang="en-US" sz="1400" dirty="0">
                <a:solidFill>
                  <a:schemeClr val="tx1"/>
                </a:solidFill>
                <a:latin typeface="Arial Narrow" pitchFamily="34" charset="0"/>
              </a:rPr>
              <a:t>The candidate’s work shows no evidence of the skills being assessed.</a:t>
            </a:r>
            <a:endParaRPr lang="en-GB" altLang="en-US" sz="14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3851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79388" y="1412875"/>
            <a:ext cx="8856662" cy="5329238"/>
          </a:xfrm>
          <a:prstGeom prst="rect">
            <a:avLst/>
          </a:prstGeom>
          <a:solidFill>
            <a:srgbClr val="808080">
              <a:alpha val="72156"/>
            </a:srgbClr>
          </a:solidFill>
          <a:ln w="3168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4" t="25517" r="23265" b="28391"/>
          <a:stretch/>
        </p:blipFill>
        <p:spPr bwMode="auto">
          <a:xfrm>
            <a:off x="350033" y="2132856"/>
            <a:ext cx="8515372" cy="421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79388" y="1484313"/>
            <a:ext cx="7488237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1313" indent="-34131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ts val="1250"/>
              </a:spcBef>
              <a:buClrTx/>
              <a:buSzTx/>
              <a:buFontTx/>
              <a:buNone/>
            </a:pPr>
            <a:r>
              <a:rPr lang="en-GB" altLang="en-US" sz="2000" dirty="0" smtClean="0">
                <a:solidFill>
                  <a:srgbClr val="FFFFFF"/>
                </a:solidFill>
                <a:latin typeface="Impact" pitchFamily="34" charset="0"/>
                <a:cs typeface="Arial" charset="0"/>
              </a:rPr>
              <a:t>Press F3 to bring up the Mixer and adjust the volumes with the </a:t>
            </a:r>
            <a:r>
              <a:rPr lang="en-GB" altLang="en-US" sz="2000" dirty="0" smtClean="0">
                <a:solidFill>
                  <a:srgbClr val="FF0000"/>
                </a:solidFill>
                <a:latin typeface="Impact" pitchFamily="34" charset="0"/>
                <a:cs typeface="Arial" charset="0"/>
              </a:rPr>
              <a:t>FADERS</a:t>
            </a:r>
            <a:r>
              <a:rPr lang="en-GB" altLang="en-US" sz="2000" dirty="0" smtClean="0">
                <a:solidFill>
                  <a:srgbClr val="FFFFFF"/>
                </a:solidFill>
                <a:latin typeface="Impact" pitchFamily="34" charset="0"/>
                <a:cs typeface="Arial" charset="0"/>
              </a:rPr>
              <a:t> so all instruments can be heard</a:t>
            </a:r>
            <a:endParaRPr lang="en-GB" altLang="en-US" sz="2000" dirty="0">
              <a:solidFill>
                <a:srgbClr val="FFFFFF"/>
              </a:solidFill>
              <a:latin typeface="Impact" pitchFamily="34" charset="0"/>
              <a:cs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5220072" y="1839346"/>
            <a:ext cx="1656184" cy="1661662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3292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179388" y="1412875"/>
            <a:ext cx="8856662" cy="5329238"/>
          </a:xfrm>
          <a:prstGeom prst="rect">
            <a:avLst/>
          </a:prstGeom>
          <a:solidFill>
            <a:srgbClr val="808080">
              <a:alpha val="72156"/>
            </a:srgbClr>
          </a:solidFill>
          <a:ln w="3168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" r="35722" b="34628"/>
          <a:stretch>
            <a:fillRect/>
          </a:stretch>
        </p:blipFill>
        <p:spPr bwMode="auto">
          <a:xfrm>
            <a:off x="250825" y="1916113"/>
            <a:ext cx="8713788" cy="471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107" r="35722" b="3462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179388" y="1484313"/>
            <a:ext cx="74882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1313" indent="-34131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ts val="1250"/>
              </a:spcBef>
              <a:buClrTx/>
              <a:buSzTx/>
              <a:buFontTx/>
              <a:buNone/>
            </a:pPr>
            <a:r>
              <a:rPr lang="en-GB" altLang="en-US" sz="2000">
                <a:solidFill>
                  <a:srgbClr val="FFFFFF"/>
                </a:solidFill>
                <a:latin typeface="Impact" pitchFamily="34" charset="0"/>
                <a:cs typeface="Arial" charset="0"/>
              </a:rPr>
              <a:t>Click here on each track to show Automation.</a:t>
            </a:r>
          </a:p>
        </p:txBody>
      </p:sp>
      <p:sp>
        <p:nvSpPr>
          <p:cNvPr id="3077" name="Line 8"/>
          <p:cNvSpPr>
            <a:spLocks noChangeShapeType="1"/>
          </p:cNvSpPr>
          <p:nvPr/>
        </p:nvSpPr>
        <p:spPr bwMode="auto">
          <a:xfrm flipH="1">
            <a:off x="2124075" y="4581525"/>
            <a:ext cx="2879725" cy="0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3078" name="Line 9"/>
          <p:cNvSpPr>
            <a:spLocks noChangeShapeType="1"/>
          </p:cNvSpPr>
          <p:nvPr/>
        </p:nvSpPr>
        <p:spPr bwMode="auto">
          <a:xfrm flipV="1">
            <a:off x="5003800" y="1700213"/>
            <a:ext cx="0" cy="2881312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229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3"/>
          <p:cNvSpPr>
            <a:spLocks noChangeArrowheads="1"/>
          </p:cNvSpPr>
          <p:nvPr/>
        </p:nvSpPr>
        <p:spPr bwMode="auto">
          <a:xfrm>
            <a:off x="179388" y="1125538"/>
            <a:ext cx="8856662" cy="1582737"/>
          </a:xfrm>
          <a:prstGeom prst="rect">
            <a:avLst/>
          </a:prstGeom>
          <a:solidFill>
            <a:schemeClr val="bg1"/>
          </a:solidFill>
          <a:ln w="31623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179388" y="2781300"/>
            <a:ext cx="8856662" cy="3960813"/>
          </a:xfrm>
          <a:prstGeom prst="rect">
            <a:avLst/>
          </a:prstGeom>
          <a:solidFill>
            <a:srgbClr val="808080">
              <a:alpha val="72156"/>
            </a:srgbClr>
          </a:solidFill>
          <a:ln w="3168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" r="6166" b="43633"/>
          <a:stretch>
            <a:fillRect/>
          </a:stretch>
        </p:blipFill>
        <p:spPr bwMode="auto">
          <a:xfrm>
            <a:off x="250825" y="3500438"/>
            <a:ext cx="8713788" cy="314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525" r="6166" b="4363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250825" y="2781300"/>
            <a:ext cx="15843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000" dirty="0">
                <a:latin typeface="Impact" pitchFamily="34" charset="0"/>
              </a:rPr>
              <a:t>1. Select the </a:t>
            </a:r>
            <a:r>
              <a:rPr lang="en-GB" altLang="en-US" sz="2000" dirty="0" smtClean="0">
                <a:latin typeface="Impact" pitchFamily="34" charset="0"/>
              </a:rPr>
              <a:t>Line </a:t>
            </a:r>
            <a:r>
              <a:rPr lang="en-GB" altLang="en-US" sz="2000" dirty="0">
                <a:latin typeface="Impact" pitchFamily="34" charset="0"/>
              </a:rPr>
              <a:t>tool</a:t>
            </a:r>
          </a:p>
        </p:txBody>
      </p:sp>
      <p:sp>
        <p:nvSpPr>
          <p:cNvPr id="4102" name="Text Box 8"/>
          <p:cNvSpPr txBox="1">
            <a:spLocks noChangeArrowheads="1"/>
          </p:cNvSpPr>
          <p:nvPr/>
        </p:nvSpPr>
        <p:spPr bwMode="auto">
          <a:xfrm>
            <a:off x="2123728" y="2781300"/>
            <a:ext cx="52565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000" dirty="0">
                <a:latin typeface="Impact" pitchFamily="34" charset="0"/>
              </a:rPr>
              <a:t>2. Draw in the space below the MIDI data to create changes in </a:t>
            </a:r>
            <a:r>
              <a:rPr lang="en-GB" altLang="en-US" sz="2000" dirty="0" smtClean="0">
                <a:latin typeface="Impact" pitchFamily="34" charset="0"/>
              </a:rPr>
              <a:t>volume with the line tool</a:t>
            </a:r>
            <a:endParaRPr lang="en-GB" altLang="en-US" sz="2000" dirty="0">
              <a:latin typeface="Impact" pitchFamily="34" charset="0"/>
            </a:endParaRPr>
          </a:p>
        </p:txBody>
      </p:sp>
      <p:sp>
        <p:nvSpPr>
          <p:cNvPr id="4103" name="Text Box 9"/>
          <p:cNvSpPr txBox="1">
            <a:spLocks noChangeArrowheads="1"/>
          </p:cNvSpPr>
          <p:nvPr/>
        </p:nvSpPr>
        <p:spPr bwMode="auto">
          <a:xfrm>
            <a:off x="7380288" y="2781300"/>
            <a:ext cx="15843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000">
                <a:latin typeface="Impact" pitchFamily="34" charset="0"/>
              </a:rPr>
              <a:t>3. No shark teeth!</a:t>
            </a:r>
          </a:p>
        </p:txBody>
      </p:sp>
      <p:sp>
        <p:nvSpPr>
          <p:cNvPr id="4104" name="Text Box 12"/>
          <p:cNvSpPr txBox="1">
            <a:spLocks noChangeArrowheads="1"/>
          </p:cNvSpPr>
          <p:nvPr/>
        </p:nvSpPr>
        <p:spPr bwMode="auto">
          <a:xfrm>
            <a:off x="179388" y="1196975"/>
            <a:ext cx="8856662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1600" b="1" dirty="0">
                <a:solidFill>
                  <a:schemeClr val="tx1"/>
                </a:solidFill>
                <a:latin typeface="Arial Narrow" pitchFamily="34" charset="0"/>
              </a:rPr>
              <a:t>Use of an appropriate dynamic range</a:t>
            </a:r>
          </a:p>
          <a:p>
            <a:r>
              <a:rPr lang="en-GB" altLang="en-US" sz="1400" b="1" dirty="0">
                <a:solidFill>
                  <a:schemeClr val="tx1"/>
                </a:solidFill>
                <a:latin typeface="Arial Narrow" pitchFamily="34" charset="0"/>
              </a:rPr>
              <a:t>6 –5 </a:t>
            </a:r>
            <a:r>
              <a:rPr lang="en-GB" altLang="en-US" sz="1400" dirty="0">
                <a:solidFill>
                  <a:schemeClr val="tx1"/>
                </a:solidFill>
                <a:latin typeface="Arial Narrow" pitchFamily="34" charset="0"/>
              </a:rPr>
              <a:t>Excellent management of dynamics in ways completely appropriate to the music.</a:t>
            </a:r>
          </a:p>
          <a:p>
            <a:r>
              <a:rPr lang="en-GB" altLang="en-US" sz="1400" b="1" dirty="0">
                <a:solidFill>
                  <a:schemeClr val="tx1"/>
                </a:solidFill>
                <a:latin typeface="Arial Narrow" pitchFamily="34" charset="0"/>
              </a:rPr>
              <a:t>4 –3 </a:t>
            </a:r>
            <a:r>
              <a:rPr lang="en-GB" altLang="en-US" sz="1400" dirty="0">
                <a:solidFill>
                  <a:schemeClr val="tx1"/>
                </a:solidFill>
                <a:latin typeface="Arial Narrow" pitchFamily="34" charset="0"/>
              </a:rPr>
              <a:t>Occasional miscalculations of dynamic with 3 awarded where there are sections in which the dynamic range is miscalculated and/or very limited.</a:t>
            </a:r>
          </a:p>
          <a:p>
            <a:r>
              <a:rPr lang="en-GB" altLang="en-US" sz="1400" b="1" dirty="0">
                <a:solidFill>
                  <a:schemeClr val="tx1"/>
                </a:solidFill>
                <a:latin typeface="Arial Narrow" pitchFamily="34" charset="0"/>
              </a:rPr>
              <a:t>2 –1 </a:t>
            </a:r>
            <a:r>
              <a:rPr lang="en-GB" altLang="en-US" sz="1400" dirty="0">
                <a:solidFill>
                  <a:schemeClr val="tx1"/>
                </a:solidFill>
                <a:latin typeface="Arial Narrow" pitchFamily="34" charset="0"/>
              </a:rPr>
              <a:t>Often inappropriate choice/use of dynamics which adversely affect the impact of large sections of the recorded performance.</a:t>
            </a:r>
          </a:p>
          <a:p>
            <a:r>
              <a:rPr lang="en-GB" altLang="en-US" sz="1400" b="1" dirty="0">
                <a:solidFill>
                  <a:schemeClr val="tx1"/>
                </a:solidFill>
                <a:latin typeface="Arial Narrow" pitchFamily="34" charset="0"/>
              </a:rPr>
              <a:t>0 </a:t>
            </a:r>
            <a:r>
              <a:rPr lang="en-GB" altLang="en-US" sz="1400" dirty="0">
                <a:solidFill>
                  <a:schemeClr val="tx1"/>
                </a:solidFill>
                <a:latin typeface="Arial Narrow" pitchFamily="34" charset="0"/>
              </a:rPr>
              <a:t>The candidate’s work shows no evidence of the skills being assessed.</a:t>
            </a:r>
            <a:endParaRPr lang="en-GB" altLang="en-US" sz="1400" dirty="0">
              <a:latin typeface="Arial Narrow" pitchFamily="34" charset="0"/>
            </a:endParaRPr>
          </a:p>
        </p:txBody>
      </p:sp>
      <p:sp>
        <p:nvSpPr>
          <p:cNvPr id="4105" name="Text Box 14"/>
          <p:cNvSpPr txBox="1">
            <a:spLocks noChangeArrowheads="1"/>
          </p:cNvSpPr>
          <p:nvPr/>
        </p:nvSpPr>
        <p:spPr bwMode="auto">
          <a:xfrm>
            <a:off x="5219700" y="1125538"/>
            <a:ext cx="381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altLang="en-US">
                <a:solidFill>
                  <a:schemeClr val="folHlink"/>
                </a:solidFill>
                <a:latin typeface="Impact" pitchFamily="34" charset="0"/>
              </a:rPr>
              <a:t>Marks awarded for use of dynamics</a:t>
            </a:r>
          </a:p>
        </p:txBody>
      </p:sp>
      <p:sp>
        <p:nvSpPr>
          <p:cNvPr id="4106" name="Line 15"/>
          <p:cNvSpPr>
            <a:spLocks noChangeShapeType="1"/>
          </p:cNvSpPr>
          <p:nvPr/>
        </p:nvSpPr>
        <p:spPr bwMode="auto">
          <a:xfrm flipV="1">
            <a:off x="4427984" y="3824288"/>
            <a:ext cx="0" cy="720725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4107" name="Line 16"/>
          <p:cNvSpPr>
            <a:spLocks noChangeShapeType="1"/>
          </p:cNvSpPr>
          <p:nvPr/>
        </p:nvSpPr>
        <p:spPr bwMode="auto">
          <a:xfrm flipH="1">
            <a:off x="1763712" y="4581525"/>
            <a:ext cx="2664271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4108" name="Line 17"/>
          <p:cNvSpPr>
            <a:spLocks noChangeShapeType="1"/>
          </p:cNvSpPr>
          <p:nvPr/>
        </p:nvSpPr>
        <p:spPr bwMode="auto">
          <a:xfrm flipV="1">
            <a:off x="1763713" y="3141663"/>
            <a:ext cx="0" cy="1439862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4109" name="Line 18"/>
          <p:cNvSpPr>
            <a:spLocks noChangeShapeType="1"/>
          </p:cNvSpPr>
          <p:nvPr/>
        </p:nvSpPr>
        <p:spPr bwMode="auto">
          <a:xfrm>
            <a:off x="6588125" y="3284538"/>
            <a:ext cx="0" cy="2520950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6176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179388" y="1484313"/>
            <a:ext cx="8856662" cy="5257800"/>
          </a:xfrm>
          <a:prstGeom prst="rect">
            <a:avLst/>
          </a:prstGeom>
          <a:solidFill>
            <a:srgbClr val="808080">
              <a:alpha val="72156"/>
            </a:srgbClr>
          </a:solidFill>
          <a:ln w="3168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/>
          <a:stretch>
            <a:fillRect/>
          </a:stretch>
        </p:blipFill>
        <p:spPr bwMode="auto">
          <a:xfrm>
            <a:off x="250825" y="1954213"/>
            <a:ext cx="8713788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98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79388" y="1519238"/>
            <a:ext cx="40338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>
                <a:latin typeface="Impact" pitchFamily="34" charset="0"/>
              </a:rPr>
              <a:t>Ideas… Crescendo and all sorts</a:t>
            </a:r>
          </a:p>
        </p:txBody>
      </p:sp>
    </p:spTree>
    <p:extLst>
      <p:ext uri="{BB962C8B-B14F-4D97-AF65-F5344CB8AC3E}">
        <p14:creationId xmlns:p14="http://schemas.microsoft.com/office/powerpoint/2010/main" val="8912454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-36513" y="5445125"/>
            <a:ext cx="4897438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spcBef>
                <a:spcPts val="4063"/>
              </a:spcBef>
              <a:defRPr/>
            </a:pPr>
            <a:r>
              <a:rPr lang="en-GB" altLang="en-US" sz="6500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  <a:cs typeface="Arial" charset="0"/>
              </a:rPr>
              <a:t>Stage 9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0" y="6453188"/>
            <a:ext cx="4176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en-GB" altLang="en-US" sz="2400">
                <a:solidFill>
                  <a:srgbClr val="000000"/>
                </a:solidFill>
                <a:latin typeface="Impact" pitchFamily="34" charset="0"/>
                <a:cs typeface="Arial" charset="0"/>
              </a:rPr>
              <a:t>Panning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07950" y="3717925"/>
            <a:ext cx="8856663" cy="1582738"/>
          </a:xfrm>
          <a:prstGeom prst="rect">
            <a:avLst/>
          </a:prstGeom>
          <a:solidFill>
            <a:schemeClr val="bg1"/>
          </a:solidFill>
          <a:ln w="31623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5148263" y="3717925"/>
            <a:ext cx="381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457200"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914400"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371600"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1828800"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914400" eaLnBrk="1" hangingPunct="1">
              <a:spcBef>
                <a:spcPct val="50000"/>
              </a:spcBef>
            </a:pPr>
            <a:r>
              <a:rPr lang="en-GB" altLang="en-US">
                <a:solidFill>
                  <a:schemeClr val="folHlink"/>
                </a:solidFill>
                <a:latin typeface="Impact" pitchFamily="34" charset="0"/>
              </a:rPr>
              <a:t>Marks awarded for use of panning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07950" y="4041775"/>
            <a:ext cx="8642350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1400" b="1">
                <a:solidFill>
                  <a:schemeClr val="tx1"/>
                </a:solidFill>
                <a:latin typeface="Arial Narrow" pitchFamily="34" charset="0"/>
              </a:rPr>
              <a:t>Use of panning to obtain a clear recording and, where necessary, to separate sounds that utilise similar frequency ranges</a:t>
            </a:r>
          </a:p>
          <a:p>
            <a:r>
              <a:rPr lang="en-GB" altLang="en-US" sz="1400" b="1">
                <a:solidFill>
                  <a:schemeClr val="tx1"/>
                </a:solidFill>
                <a:latin typeface="Arial Narrow" pitchFamily="34" charset="0"/>
              </a:rPr>
              <a:t>6 –5 </a:t>
            </a:r>
            <a:r>
              <a:rPr lang="en-GB" altLang="en-US" sz="1400">
                <a:solidFill>
                  <a:schemeClr val="tx1"/>
                </a:solidFill>
                <a:latin typeface="Arial Narrow" pitchFamily="34" charset="0"/>
              </a:rPr>
              <a:t>Judicious use of panning to gain a </a:t>
            </a:r>
            <a:r>
              <a:rPr lang="en-GB" altLang="en-US" sz="1400" b="1" u="sng">
                <a:solidFill>
                  <a:schemeClr val="tx1"/>
                </a:solidFill>
                <a:latin typeface="Arial Narrow" pitchFamily="34" charset="0"/>
              </a:rPr>
              <a:t>clear and effective recording</a:t>
            </a:r>
            <a:r>
              <a:rPr lang="en-GB" altLang="en-US" sz="1400">
                <a:solidFill>
                  <a:schemeClr val="tx1"/>
                </a:solidFill>
                <a:latin typeface="Arial Narrow" pitchFamily="34" charset="0"/>
              </a:rPr>
              <a:t>.</a:t>
            </a:r>
          </a:p>
          <a:p>
            <a:r>
              <a:rPr lang="en-GB" altLang="en-US" sz="1400" b="1">
                <a:solidFill>
                  <a:schemeClr val="tx1"/>
                </a:solidFill>
                <a:latin typeface="Arial Narrow" pitchFamily="34" charset="0"/>
              </a:rPr>
              <a:t>4 –3 </a:t>
            </a:r>
            <a:r>
              <a:rPr lang="en-GB" altLang="en-US" sz="1400">
                <a:solidFill>
                  <a:schemeClr val="tx1"/>
                </a:solidFill>
                <a:latin typeface="Arial Narrow" pitchFamily="34" charset="0"/>
              </a:rPr>
              <a:t>Some evidence of use of panning though, for the lower mark, the panning is less clear and less effective.</a:t>
            </a:r>
          </a:p>
          <a:p>
            <a:r>
              <a:rPr lang="en-GB" altLang="en-US" sz="1400" b="1">
                <a:solidFill>
                  <a:schemeClr val="tx1"/>
                </a:solidFill>
                <a:latin typeface="Arial Narrow" pitchFamily="34" charset="0"/>
              </a:rPr>
              <a:t>2 –1 </a:t>
            </a:r>
            <a:r>
              <a:rPr lang="en-GB" altLang="en-US" sz="1400">
                <a:solidFill>
                  <a:schemeClr val="tx1"/>
                </a:solidFill>
                <a:latin typeface="Arial Narrow" pitchFamily="34" charset="0"/>
              </a:rPr>
              <a:t>Little or no evidence of the use of panning to obtain a clear recording.</a:t>
            </a:r>
          </a:p>
          <a:p>
            <a:r>
              <a:rPr lang="en-GB" altLang="en-US" sz="1400" b="1">
                <a:solidFill>
                  <a:schemeClr val="tx1"/>
                </a:solidFill>
                <a:latin typeface="Arial Narrow" pitchFamily="34" charset="0"/>
              </a:rPr>
              <a:t>0 </a:t>
            </a:r>
            <a:r>
              <a:rPr lang="en-GB" altLang="en-US" sz="1400">
                <a:solidFill>
                  <a:schemeClr val="tx1"/>
                </a:solidFill>
                <a:latin typeface="Arial Narrow" pitchFamily="34" charset="0"/>
              </a:rPr>
              <a:t>The candidate’s work shows no evidence of the skills being assessed.</a:t>
            </a:r>
            <a:endParaRPr lang="en-GB" altLang="en-US" sz="140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6713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79388" y="1412875"/>
            <a:ext cx="8856662" cy="5329238"/>
          </a:xfrm>
          <a:prstGeom prst="rect">
            <a:avLst/>
          </a:prstGeom>
          <a:solidFill>
            <a:srgbClr val="808080">
              <a:alpha val="72156"/>
            </a:srgbClr>
          </a:solidFill>
          <a:ln w="3168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4" t="25517" r="23265" b="28391"/>
          <a:stretch/>
        </p:blipFill>
        <p:spPr bwMode="auto">
          <a:xfrm>
            <a:off x="350033" y="2132856"/>
            <a:ext cx="8515372" cy="421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79388" y="1484313"/>
            <a:ext cx="7488237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1313" indent="-34131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ts val="1250"/>
              </a:spcBef>
              <a:buClrTx/>
              <a:buSzTx/>
              <a:buFontTx/>
              <a:buNone/>
            </a:pPr>
            <a:r>
              <a:rPr lang="en-GB" altLang="en-US" sz="2000" dirty="0" smtClean="0">
                <a:solidFill>
                  <a:srgbClr val="FFFFFF"/>
                </a:solidFill>
                <a:latin typeface="Impact" pitchFamily="34" charset="0"/>
                <a:cs typeface="Arial" charset="0"/>
              </a:rPr>
              <a:t>Press F3 to bring up the Mixer and adjust the panning with the </a:t>
            </a:r>
            <a:r>
              <a:rPr lang="en-GB" altLang="en-US" sz="2000" dirty="0" smtClean="0">
                <a:solidFill>
                  <a:srgbClr val="FF0000"/>
                </a:solidFill>
                <a:latin typeface="Impact" pitchFamily="34" charset="0"/>
                <a:cs typeface="Arial" charset="0"/>
              </a:rPr>
              <a:t>Blue Bar </a:t>
            </a:r>
            <a:r>
              <a:rPr lang="en-GB" altLang="en-US" sz="2000" dirty="0" smtClean="0">
                <a:solidFill>
                  <a:srgbClr val="FFFFFF"/>
                </a:solidFill>
                <a:latin typeface="Impact" pitchFamily="34" charset="0"/>
                <a:cs typeface="Arial" charset="0"/>
              </a:rPr>
              <a:t>so all instruments are in a different place</a:t>
            </a:r>
            <a:endParaRPr lang="en-GB" altLang="en-US" sz="2000" dirty="0">
              <a:solidFill>
                <a:srgbClr val="FFFFFF"/>
              </a:solidFill>
              <a:latin typeface="Impact" pitchFamily="34" charset="0"/>
              <a:cs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5076056" y="1839346"/>
            <a:ext cx="1800200" cy="108559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54613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79388" y="1412875"/>
            <a:ext cx="8856662" cy="5329238"/>
          </a:xfrm>
          <a:prstGeom prst="rect">
            <a:avLst/>
          </a:prstGeom>
          <a:solidFill>
            <a:srgbClr val="808080">
              <a:alpha val="72156"/>
            </a:srgbClr>
          </a:solidFill>
          <a:ln w="3168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" r="35722" b="34628"/>
          <a:stretch>
            <a:fillRect/>
          </a:stretch>
        </p:blipFill>
        <p:spPr bwMode="auto">
          <a:xfrm>
            <a:off x="250825" y="1916113"/>
            <a:ext cx="8713788" cy="471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107" r="35722" b="3462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79388" y="1484313"/>
            <a:ext cx="74882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1313" indent="-34131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ts val="1250"/>
              </a:spcBef>
              <a:buClrTx/>
              <a:buSzTx/>
              <a:buFontTx/>
              <a:buNone/>
            </a:pPr>
            <a:r>
              <a:rPr lang="en-GB" altLang="en-US" sz="2000">
                <a:solidFill>
                  <a:srgbClr val="FFFFFF"/>
                </a:solidFill>
                <a:latin typeface="Impact" pitchFamily="34" charset="0"/>
                <a:cs typeface="Arial" charset="0"/>
              </a:rPr>
              <a:t>Click here on each track to show Automation.</a:t>
            </a: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H="1">
            <a:off x="2124075" y="4581525"/>
            <a:ext cx="2879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V="1">
            <a:off x="5003800" y="1700213"/>
            <a:ext cx="0" cy="2881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9111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79388" y="981075"/>
            <a:ext cx="8856662" cy="5761038"/>
          </a:xfrm>
          <a:prstGeom prst="rect">
            <a:avLst/>
          </a:prstGeom>
          <a:solidFill>
            <a:srgbClr val="808080">
              <a:alpha val="72156"/>
            </a:srgbClr>
          </a:solidFill>
          <a:ln w="3168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" b="6248"/>
          <a:stretch>
            <a:fillRect/>
          </a:stretch>
        </p:blipFill>
        <p:spPr bwMode="auto">
          <a:xfrm>
            <a:off x="250825" y="1557338"/>
            <a:ext cx="8713788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715" b="624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79388" y="1052513"/>
            <a:ext cx="74882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1313" indent="-34131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ts val="1250"/>
              </a:spcBef>
              <a:buClrTx/>
              <a:buSzTx/>
              <a:buFontTx/>
              <a:buNone/>
            </a:pPr>
            <a:r>
              <a:rPr lang="en-GB" altLang="en-US" sz="2000">
                <a:solidFill>
                  <a:srgbClr val="FFFFFF"/>
                </a:solidFill>
                <a:latin typeface="Impact" pitchFamily="34" charset="0"/>
                <a:cs typeface="Arial" charset="0"/>
              </a:rPr>
              <a:t>Click on volume and select Pan from the drop down menu.</a:t>
            </a: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 flipH="1">
            <a:off x="2987675" y="3933825"/>
            <a:ext cx="3313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 flipV="1">
            <a:off x="6300788" y="1268413"/>
            <a:ext cx="0" cy="2665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054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ChangeArrowheads="1"/>
          </p:cNvSpPr>
          <p:nvPr/>
        </p:nvSpPr>
        <p:spPr bwMode="auto">
          <a:xfrm>
            <a:off x="179388" y="981075"/>
            <a:ext cx="8856662" cy="5761038"/>
          </a:xfrm>
          <a:prstGeom prst="rect">
            <a:avLst/>
          </a:prstGeom>
          <a:solidFill>
            <a:srgbClr val="808080">
              <a:alpha val="72156"/>
            </a:srgbClr>
          </a:solidFill>
          <a:ln w="3168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" b="5286"/>
          <a:stretch>
            <a:fillRect/>
          </a:stretch>
        </p:blipFill>
        <p:spPr bwMode="auto">
          <a:xfrm>
            <a:off x="250825" y="1628775"/>
            <a:ext cx="8642350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987" b="528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79388" y="981075"/>
            <a:ext cx="87137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dirty="0">
                <a:latin typeface="Impact" pitchFamily="34" charset="0"/>
              </a:rPr>
              <a:t>Panning works the same way inserting dynamics does. So select your </a:t>
            </a:r>
            <a:r>
              <a:rPr lang="en-GB" altLang="en-US" dirty="0" smtClean="0">
                <a:latin typeface="Impact" pitchFamily="34" charset="0"/>
              </a:rPr>
              <a:t>line tool </a:t>
            </a:r>
            <a:r>
              <a:rPr lang="en-GB" altLang="en-US" dirty="0">
                <a:latin typeface="Impact" pitchFamily="34" charset="0"/>
              </a:rPr>
              <a:t>and draw in your </a:t>
            </a:r>
            <a:r>
              <a:rPr lang="en-GB" altLang="en-US" dirty="0" smtClean="0">
                <a:latin typeface="Impact" pitchFamily="34" charset="0"/>
              </a:rPr>
              <a:t>panning between bars </a:t>
            </a:r>
            <a:r>
              <a:rPr lang="en-GB" altLang="en-US" dirty="0" smtClean="0">
                <a:solidFill>
                  <a:srgbClr val="FF0000"/>
                </a:solidFill>
                <a:latin typeface="Impact" pitchFamily="34" charset="0"/>
              </a:rPr>
              <a:t>57 and 73</a:t>
            </a:r>
            <a:endParaRPr lang="en-GB" altLang="en-US" dirty="0">
              <a:solidFill>
                <a:srgbClr val="FF0000"/>
              </a:solidFill>
              <a:latin typeface="Impact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652120" y="2348880"/>
            <a:ext cx="864096" cy="4248472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0907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107504" y="980728"/>
            <a:ext cx="5832773" cy="5760640"/>
          </a:xfrm>
          <a:prstGeom prst="rect">
            <a:avLst/>
          </a:prstGeom>
          <a:solidFill>
            <a:srgbClr val="000000">
              <a:alpha val="38823"/>
            </a:srgbClr>
          </a:solidFill>
          <a:ln w="3168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49" b="20334"/>
          <a:stretch/>
        </p:blipFill>
        <p:spPr bwMode="auto">
          <a:xfrm>
            <a:off x="2267744" y="1052735"/>
            <a:ext cx="3600400" cy="5593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251520" y="1196751"/>
            <a:ext cx="1440160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39725" indent="-339725"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buClr>
                <a:srgbClr val="FFFFFF"/>
              </a:buClr>
            </a:pPr>
            <a:r>
              <a:rPr lang="en-GB" dirty="0">
                <a:solidFill>
                  <a:srgbClr val="FFFFFF"/>
                </a:solidFill>
                <a:latin typeface="Impact" pitchFamily="34" charset="0"/>
              </a:rPr>
              <a:t>Click </a:t>
            </a:r>
            <a:r>
              <a:rPr lang="en-GB" dirty="0" smtClean="0">
                <a:solidFill>
                  <a:srgbClr val="FFFFFF"/>
                </a:solidFill>
                <a:latin typeface="Impact" pitchFamily="34" charset="0"/>
              </a:rPr>
              <a:t>here</a:t>
            </a:r>
          </a:p>
          <a:p>
            <a:pPr marL="0" indent="0" eaLnBrk="1" hangingPunct="1">
              <a:buClr>
                <a:srgbClr val="FFFFFF"/>
              </a:buClr>
            </a:pPr>
            <a:r>
              <a:rPr lang="en-GB" dirty="0" smtClean="0">
                <a:solidFill>
                  <a:srgbClr val="FFFFFF"/>
                </a:solidFill>
                <a:latin typeface="Impact" pitchFamily="34" charset="0"/>
              </a:rPr>
              <a:t>To access instruments</a:t>
            </a:r>
            <a:endParaRPr lang="en-GB" dirty="0">
              <a:solidFill>
                <a:srgbClr val="FFFFFF"/>
              </a:solidFill>
              <a:latin typeface="Impact" pitchFamily="34" charset="0"/>
            </a:endParaRPr>
          </a:p>
        </p:txBody>
      </p:sp>
      <p:sp>
        <p:nvSpPr>
          <p:cNvPr id="9221" name="Line 7"/>
          <p:cNvSpPr>
            <a:spLocks noChangeShapeType="1"/>
          </p:cNvSpPr>
          <p:nvPr/>
        </p:nvSpPr>
        <p:spPr bwMode="auto">
          <a:xfrm>
            <a:off x="1475656" y="1382507"/>
            <a:ext cx="1440160" cy="2288546"/>
          </a:xfrm>
          <a:prstGeom prst="line">
            <a:avLst/>
          </a:prstGeom>
          <a:noFill/>
          <a:ln w="9360">
            <a:solidFill>
              <a:srgbClr val="FFC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51520" y="3887158"/>
            <a:ext cx="1440160" cy="2587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39725" indent="-339725"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buClr>
                <a:srgbClr val="FFFFFF"/>
              </a:buClr>
            </a:pPr>
            <a:r>
              <a:rPr lang="en-GB" dirty="0" smtClean="0">
                <a:solidFill>
                  <a:srgbClr val="FFFFFF"/>
                </a:solidFill>
                <a:latin typeface="Impact" pitchFamily="34" charset="0"/>
              </a:rPr>
              <a:t>Search for the sound you want by</a:t>
            </a:r>
          </a:p>
          <a:p>
            <a:pPr marL="0" indent="0" eaLnBrk="1" hangingPunct="1">
              <a:buClr>
                <a:srgbClr val="FFFFFF"/>
              </a:buClr>
            </a:pPr>
            <a:endParaRPr lang="en-GB" dirty="0">
              <a:solidFill>
                <a:srgbClr val="FFFFFF"/>
              </a:solidFill>
              <a:latin typeface="Impact" pitchFamily="34" charset="0"/>
            </a:endParaRPr>
          </a:p>
          <a:p>
            <a:pPr marL="0" indent="0" eaLnBrk="1" hangingPunct="1">
              <a:buClr>
                <a:srgbClr val="FFFFFF"/>
              </a:buClr>
            </a:pPr>
            <a:r>
              <a:rPr lang="en-GB" dirty="0" smtClean="0">
                <a:solidFill>
                  <a:srgbClr val="FFFFFF"/>
                </a:solidFill>
                <a:latin typeface="Impact" pitchFamily="34" charset="0"/>
              </a:rPr>
              <a:t>Typing</a:t>
            </a:r>
          </a:p>
          <a:p>
            <a:pPr marL="0" indent="0" eaLnBrk="1" hangingPunct="1">
              <a:buClr>
                <a:srgbClr val="FFFFFF"/>
              </a:buClr>
            </a:pPr>
            <a:endParaRPr lang="en-GB" dirty="0">
              <a:solidFill>
                <a:srgbClr val="FFFFFF"/>
              </a:solidFill>
              <a:latin typeface="Impact" pitchFamily="34" charset="0"/>
            </a:endParaRPr>
          </a:p>
          <a:p>
            <a:pPr marL="0" indent="0" eaLnBrk="1" hangingPunct="1">
              <a:buClr>
                <a:srgbClr val="FFFFFF"/>
              </a:buClr>
            </a:pPr>
            <a:r>
              <a:rPr lang="en-GB" dirty="0" smtClean="0">
                <a:solidFill>
                  <a:srgbClr val="FFFFFF"/>
                </a:solidFill>
                <a:latin typeface="Impact" pitchFamily="34" charset="0"/>
              </a:rPr>
              <a:t>Or</a:t>
            </a:r>
          </a:p>
          <a:p>
            <a:pPr marL="0" indent="0" eaLnBrk="1" hangingPunct="1">
              <a:buClr>
                <a:srgbClr val="FFFFFF"/>
              </a:buClr>
            </a:pPr>
            <a:endParaRPr lang="en-GB" dirty="0">
              <a:solidFill>
                <a:srgbClr val="FFFFFF"/>
              </a:solidFill>
              <a:latin typeface="Impact" pitchFamily="34" charset="0"/>
            </a:endParaRPr>
          </a:p>
          <a:p>
            <a:pPr marL="0" indent="0" eaLnBrk="1" hangingPunct="1">
              <a:buClr>
                <a:srgbClr val="FFFFFF"/>
              </a:buClr>
            </a:pPr>
            <a:r>
              <a:rPr lang="en-GB" dirty="0" smtClean="0">
                <a:solidFill>
                  <a:srgbClr val="FFFFFF"/>
                </a:solidFill>
                <a:latin typeface="Impact" pitchFamily="34" charset="0"/>
              </a:rPr>
              <a:t>Scrolling</a:t>
            </a:r>
            <a:endParaRPr lang="en-GB" dirty="0">
              <a:solidFill>
                <a:srgbClr val="FFFFFF"/>
              </a:solidFill>
              <a:latin typeface="Impact" pitchFamily="34" charset="0"/>
            </a:endParaRP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flipV="1">
            <a:off x="1331640" y="5013173"/>
            <a:ext cx="4032448" cy="1296145"/>
          </a:xfrm>
          <a:prstGeom prst="line">
            <a:avLst/>
          </a:prstGeom>
          <a:noFill/>
          <a:ln w="9360">
            <a:solidFill>
              <a:srgbClr val="FFC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V="1">
            <a:off x="1331640" y="4365103"/>
            <a:ext cx="2520280" cy="815807"/>
          </a:xfrm>
          <a:prstGeom prst="line">
            <a:avLst/>
          </a:prstGeom>
          <a:noFill/>
          <a:ln w="9360">
            <a:solidFill>
              <a:srgbClr val="FFC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15015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314408"/>
              </p:ext>
            </p:extLst>
          </p:nvPr>
        </p:nvGraphicFramePr>
        <p:xfrm>
          <a:off x="4788024" y="836712"/>
          <a:ext cx="4104456" cy="202105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044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3690">
                <a:tc>
                  <a:txBody>
                    <a:bodyPr/>
                    <a:lstStyle/>
                    <a:p>
                      <a:r>
                        <a:rPr lang="en-GB" sz="900" dirty="0"/>
                        <a:t>What you did not achieve from the </a:t>
                      </a:r>
                      <a:r>
                        <a:rPr lang="en-GB" sz="900" dirty="0" smtClean="0"/>
                        <a:t>workbook?</a:t>
                      </a:r>
                      <a:endParaRPr lang="en-GB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111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dirty="0"/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en-US" sz="1200" dirty="0">
                        <a:latin typeface="Arial Narrow" pitchFamily="34" charset="0"/>
                        <a:ea typeface="ＭＳ Ｐゴシック" pitchFamily="34" charset="-128"/>
                        <a:cs typeface="Arial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en-US" sz="1200" dirty="0">
                        <a:latin typeface="Arial Narrow" pitchFamily="34" charset="0"/>
                        <a:ea typeface="ＭＳ Ｐゴシック" pitchFamily="34" charset="-128"/>
                        <a:cs typeface="Arial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en-US" sz="1200" dirty="0">
                        <a:latin typeface="Arial Narrow" pitchFamily="34" charset="0"/>
                        <a:ea typeface="ＭＳ Ｐゴシック" pitchFamily="34" charset="-128"/>
                        <a:cs typeface="Arial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en-US" sz="1200" dirty="0">
                        <a:latin typeface="Arial Narrow" pitchFamily="34" charset="0"/>
                        <a:ea typeface="ＭＳ Ｐゴシック" pitchFamily="34" charset="-128"/>
                        <a:cs typeface="Arial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en-US" sz="1200" dirty="0">
                        <a:latin typeface="Arial Narrow" pitchFamily="34" charset="0"/>
                        <a:ea typeface="ＭＳ Ｐゴシック" pitchFamily="34" charset="-128"/>
                        <a:cs typeface="Arial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en-US" sz="1200" dirty="0">
                        <a:latin typeface="Arial Narrow" pitchFamily="34" charset="0"/>
                        <a:ea typeface="ＭＳ Ｐゴシック" pitchFamily="34" charset="-128"/>
                        <a:cs typeface="Arial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en-US" sz="1200" dirty="0">
                        <a:latin typeface="Arial Narrow" pitchFamily="34" charset="0"/>
                        <a:ea typeface="ＭＳ Ｐゴシック" pitchFamily="34" charset="-128"/>
                        <a:cs typeface="Arial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en-US" sz="1200" dirty="0">
                        <a:latin typeface="Arial Narrow" pitchFamily="34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086344"/>
              </p:ext>
            </p:extLst>
          </p:nvPr>
        </p:nvGraphicFramePr>
        <p:xfrm>
          <a:off x="251520" y="844761"/>
          <a:ext cx="4323011" cy="314776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699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530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24190">
                <a:tc>
                  <a:txBody>
                    <a:bodyPr/>
                    <a:lstStyle/>
                    <a:p>
                      <a:pPr algn="l"/>
                      <a:r>
                        <a:rPr lang="en-GB" sz="900" dirty="0"/>
                        <a:t>Grade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/>
                        <a:t>Achieved?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5653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NYA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GB" sz="1400" dirty="0" smtClean="0"/>
                        <a:t>Unable to open DAW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653">
                <a:tc>
                  <a:txBody>
                    <a:bodyPr/>
                    <a:lstStyle/>
                    <a:p>
                      <a:pPr algn="l"/>
                      <a:r>
                        <a:rPr lang="en-GB" sz="1200" dirty="0" smtClean="0"/>
                        <a:t>Pass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q"/>
                      </a:pPr>
                      <a:r>
                        <a:rPr lang="en-GB" sz="1400" dirty="0" smtClean="0"/>
                        <a:t>Import</a:t>
                      </a:r>
                      <a:r>
                        <a:rPr lang="en-GB" sz="1400" baseline="0" dirty="0" smtClean="0"/>
                        <a:t> Vocals</a:t>
                      </a:r>
                      <a:endParaRPr lang="en-GB" sz="1400" dirty="0" smtClean="0"/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q"/>
                      </a:pPr>
                      <a:r>
                        <a:rPr lang="en-GB" sz="1400" dirty="0" smtClean="0"/>
                        <a:t>Draw Bassline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q"/>
                      </a:pPr>
                      <a:r>
                        <a:rPr lang="en-GB" sz="1400" dirty="0" smtClean="0"/>
                        <a:t>Draw Drums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5653">
                <a:tc>
                  <a:txBody>
                    <a:bodyPr/>
                    <a:lstStyle/>
                    <a:p>
                      <a:pPr algn="l"/>
                      <a:r>
                        <a:rPr lang="en-GB" sz="1200" dirty="0" smtClean="0"/>
                        <a:t>Merit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q"/>
                      </a:pPr>
                      <a:r>
                        <a:rPr lang="en-GB" sz="1400" dirty="0" smtClean="0"/>
                        <a:t>Record a part on the keyboard 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q"/>
                      </a:pPr>
                      <a:r>
                        <a:rPr lang="en-GB" sz="1400" dirty="0" smtClean="0"/>
                        <a:t>Draw in String</a:t>
                      </a:r>
                      <a:r>
                        <a:rPr lang="en-GB" sz="1400" baseline="0" dirty="0" smtClean="0"/>
                        <a:t> counter melody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q"/>
                      </a:pPr>
                      <a:r>
                        <a:rPr lang="en-GB" sz="1400" dirty="0" smtClean="0"/>
                        <a:t>Duplicate samples for</a:t>
                      </a:r>
                      <a:r>
                        <a:rPr lang="en-GB" sz="1400" baseline="0" dirty="0" smtClean="0"/>
                        <a:t> structure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5653">
                <a:tc>
                  <a:txBody>
                    <a:bodyPr/>
                    <a:lstStyle/>
                    <a:p>
                      <a:pPr algn="l"/>
                      <a:r>
                        <a:rPr lang="en-GB" sz="1200" dirty="0" smtClean="0"/>
                        <a:t>Distinction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q"/>
                      </a:pPr>
                      <a:r>
                        <a:rPr lang="en-GB" sz="1400" dirty="0" smtClean="0"/>
                        <a:t>Add 3 or more Effects 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q"/>
                      </a:pPr>
                      <a:r>
                        <a:rPr lang="en-GB" sz="1400" dirty="0" smtClean="0"/>
                        <a:t>Use automation to change volumes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q"/>
                      </a:pPr>
                      <a:r>
                        <a:rPr lang="en-GB" sz="1400" dirty="0" smtClean="0"/>
                        <a:t>Use automation to add panning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376697"/>
              </p:ext>
            </p:extLst>
          </p:nvPr>
        </p:nvGraphicFramePr>
        <p:xfrm>
          <a:off x="218668" y="4041069"/>
          <a:ext cx="8784976" cy="187220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095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754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21894">
                <a:tc>
                  <a:txBody>
                    <a:bodyPr/>
                    <a:lstStyle/>
                    <a:p>
                      <a:r>
                        <a:rPr lang="en-GB" sz="1400" dirty="0"/>
                        <a:t>Teacher Comment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Pupil Response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67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Q1. </a:t>
                      </a:r>
                      <a:r>
                        <a:rPr lang="en-GB" sz="1200" dirty="0" smtClean="0"/>
                        <a:t>What is panning?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dirty="0"/>
                        <a:t>…</a:t>
                      </a:r>
                      <a:endParaRPr lang="en-GB" altLang="en-US" sz="1200" dirty="0">
                        <a:latin typeface="Arial Narrow" pitchFamily="34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67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Q2. </a:t>
                      </a:r>
                      <a:r>
                        <a:rPr lang="en-GB" sz="1200" dirty="0" smtClean="0"/>
                        <a:t>Name 3 types of effect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dirty="0"/>
                        <a:t>…</a:t>
                      </a:r>
                      <a:endParaRPr lang="en-GB" altLang="en-US" sz="1200" dirty="0">
                        <a:latin typeface="Arial Narrow" pitchFamily="34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6771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Q3. Explain how automation improves your piece 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Hexagon 3"/>
          <p:cNvSpPr/>
          <p:nvPr/>
        </p:nvSpPr>
        <p:spPr>
          <a:xfrm>
            <a:off x="4682543" y="2978822"/>
            <a:ext cx="1080120" cy="784514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Strength</a:t>
            </a:r>
          </a:p>
        </p:txBody>
      </p:sp>
      <p:sp>
        <p:nvSpPr>
          <p:cNvPr id="5" name="Up Arrow 4"/>
          <p:cNvSpPr/>
          <p:nvPr/>
        </p:nvSpPr>
        <p:spPr>
          <a:xfrm rot="16200000">
            <a:off x="4502629" y="3269861"/>
            <a:ext cx="282867" cy="241983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Hexagon 42"/>
          <p:cNvSpPr/>
          <p:nvPr/>
        </p:nvSpPr>
        <p:spPr>
          <a:xfrm>
            <a:off x="251520" y="5940393"/>
            <a:ext cx="1080120" cy="800975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Response &amp; Challenge</a:t>
            </a:r>
          </a:p>
        </p:txBody>
      </p:sp>
      <p:sp>
        <p:nvSpPr>
          <p:cNvPr id="53" name="Up Arrow 52"/>
          <p:cNvSpPr/>
          <p:nvPr/>
        </p:nvSpPr>
        <p:spPr>
          <a:xfrm>
            <a:off x="683568" y="5805264"/>
            <a:ext cx="216024" cy="216024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2267744" y="5949280"/>
            <a:ext cx="3096344" cy="7270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Presentation </a:t>
            </a:r>
          </a:p>
          <a:p>
            <a:pPr algn="ctr"/>
            <a:r>
              <a:rPr lang="en-GB" sz="3600" dirty="0">
                <a:solidFill>
                  <a:schemeClr val="tx1"/>
                </a:solidFill>
                <a:sym typeface="Wingdings" panose="05000000000000000000" pitchFamily="2" charset="2"/>
              </a:rPr>
              <a:t>      </a:t>
            </a:r>
          </a:p>
          <a:p>
            <a:pPr algn="ctr"/>
            <a:endParaRPr lang="en-GB" sz="1100" dirty="0">
              <a:solidFill>
                <a:schemeClr val="tx1"/>
              </a:solidFill>
            </a:endParaRPr>
          </a:p>
          <a:p>
            <a:pPr algn="ctr"/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96135" y="5949280"/>
            <a:ext cx="3207509" cy="7270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Effort</a:t>
            </a:r>
          </a:p>
          <a:p>
            <a:pPr lvl="0" algn="ctr"/>
            <a:r>
              <a:rPr lang="en-GB" sz="3600" dirty="0">
                <a:solidFill>
                  <a:srgbClr val="000000"/>
                </a:solidFill>
                <a:sym typeface="Wingdings" panose="05000000000000000000" pitchFamily="2" charset="2"/>
              </a:rPr>
              <a:t>      </a:t>
            </a:r>
          </a:p>
          <a:p>
            <a:pPr algn="ctr"/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20" name="Hexagon 19"/>
          <p:cNvSpPr/>
          <p:nvPr/>
        </p:nvSpPr>
        <p:spPr>
          <a:xfrm>
            <a:off x="6859829" y="3003353"/>
            <a:ext cx="1080120" cy="728967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Grade</a:t>
            </a:r>
            <a:endParaRPr lang="en-GB" sz="1200" dirty="0"/>
          </a:p>
        </p:txBody>
      </p:sp>
      <p:sp>
        <p:nvSpPr>
          <p:cNvPr id="21" name="Up Arrow 20"/>
          <p:cNvSpPr/>
          <p:nvPr/>
        </p:nvSpPr>
        <p:spPr>
          <a:xfrm rot="5400000">
            <a:off x="7875791" y="3305496"/>
            <a:ext cx="234670" cy="186929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111814" y="3003353"/>
            <a:ext cx="780666" cy="728967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5762663" y="2735241"/>
            <a:ext cx="1080120" cy="1016999"/>
            <a:chOff x="4716016" y="2132856"/>
            <a:chExt cx="1080120" cy="944991"/>
          </a:xfrm>
        </p:grpSpPr>
        <p:sp>
          <p:nvSpPr>
            <p:cNvPr id="38" name="Hexagon 37"/>
            <p:cNvSpPr/>
            <p:nvPr/>
          </p:nvSpPr>
          <p:spPr>
            <a:xfrm>
              <a:off x="4716016" y="2348880"/>
              <a:ext cx="1080120" cy="728967"/>
            </a:xfrm>
            <a:prstGeom prst="hexag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/>
                <a:t>Target</a:t>
              </a:r>
              <a:endParaRPr lang="en-GB" sz="1200" dirty="0"/>
            </a:p>
          </p:txBody>
        </p:sp>
        <p:sp>
          <p:nvSpPr>
            <p:cNvPr id="40" name="Up Arrow 39"/>
            <p:cNvSpPr/>
            <p:nvPr/>
          </p:nvSpPr>
          <p:spPr>
            <a:xfrm>
              <a:off x="5148064" y="2132856"/>
              <a:ext cx="216024" cy="216024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69624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107950" y="4286250"/>
            <a:ext cx="8928100" cy="2449513"/>
          </a:xfrm>
          <a:prstGeom prst="rect">
            <a:avLst/>
          </a:prstGeom>
          <a:solidFill>
            <a:srgbClr val="000000">
              <a:alpha val="38823"/>
            </a:srgbClr>
          </a:solidFill>
          <a:ln w="3168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59" name="Picture 2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2" t="51629" r="15442" b="40148"/>
          <a:stretch/>
        </p:blipFill>
        <p:spPr bwMode="auto">
          <a:xfrm>
            <a:off x="179388" y="5149850"/>
            <a:ext cx="8713787" cy="96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179388" y="4286250"/>
            <a:ext cx="72009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50"/>
              </a:spcBef>
            </a:pPr>
            <a:r>
              <a:rPr lang="en-GB" sz="2000" u="sng">
                <a:solidFill>
                  <a:srgbClr val="FFFFFF"/>
                </a:solidFill>
                <a:latin typeface="Impact" pitchFamily="34" charset="0"/>
              </a:rPr>
              <a:t>The Transport Bar</a:t>
            </a:r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1042988" y="6373813"/>
            <a:ext cx="78501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125"/>
              </a:spcBef>
            </a:pPr>
            <a:r>
              <a:rPr lang="en-GB" dirty="0" smtClean="0">
                <a:solidFill>
                  <a:srgbClr val="FFFFFF"/>
                </a:solidFill>
                <a:latin typeface="Impact" pitchFamily="34" charset="0"/>
              </a:rPr>
              <a:t>                                                                To </a:t>
            </a:r>
            <a:r>
              <a:rPr lang="en-GB" dirty="0">
                <a:solidFill>
                  <a:srgbClr val="FFFFFF"/>
                </a:solidFill>
                <a:latin typeface="Impact" pitchFamily="34" charset="0"/>
              </a:rPr>
              <a:t>Start     </a:t>
            </a:r>
            <a:r>
              <a:rPr lang="en-GB" dirty="0" smtClean="0">
                <a:solidFill>
                  <a:srgbClr val="FFFFFF"/>
                </a:solidFill>
                <a:latin typeface="Impact" pitchFamily="34" charset="0"/>
              </a:rPr>
              <a:t>To </a:t>
            </a:r>
            <a:r>
              <a:rPr lang="en-GB" dirty="0">
                <a:solidFill>
                  <a:srgbClr val="FFFFFF"/>
                </a:solidFill>
                <a:latin typeface="Impact" pitchFamily="34" charset="0"/>
              </a:rPr>
              <a:t>End      Loop</a:t>
            </a:r>
            <a:r>
              <a:rPr lang="en-GB" dirty="0">
                <a:solidFill>
                  <a:srgbClr val="FFFFFF"/>
                </a:solidFill>
              </a:rPr>
              <a:t>    </a:t>
            </a:r>
            <a:r>
              <a:rPr lang="en-GB" dirty="0">
                <a:solidFill>
                  <a:srgbClr val="FFFFFF"/>
                </a:solidFill>
                <a:latin typeface="Impact" pitchFamily="34" charset="0"/>
              </a:rPr>
              <a:t>Stop       Play	</a:t>
            </a:r>
          </a:p>
        </p:txBody>
      </p:sp>
      <p:sp>
        <p:nvSpPr>
          <p:cNvPr id="14343" name="Line 6"/>
          <p:cNvSpPr>
            <a:spLocks noChangeShapeType="1"/>
          </p:cNvSpPr>
          <p:nvPr/>
        </p:nvSpPr>
        <p:spPr bwMode="auto">
          <a:xfrm flipH="1" flipV="1">
            <a:off x="5868193" y="5867400"/>
            <a:ext cx="1083469" cy="514350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44" name="Line 7"/>
          <p:cNvSpPr>
            <a:spLocks noChangeShapeType="1"/>
          </p:cNvSpPr>
          <p:nvPr/>
        </p:nvSpPr>
        <p:spPr bwMode="auto">
          <a:xfrm flipH="1" flipV="1">
            <a:off x="5364087" y="5867399"/>
            <a:ext cx="866850" cy="581025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45" name="Line 8"/>
          <p:cNvSpPr>
            <a:spLocks noChangeShapeType="1"/>
          </p:cNvSpPr>
          <p:nvPr/>
        </p:nvSpPr>
        <p:spPr bwMode="auto">
          <a:xfrm flipH="1" flipV="1">
            <a:off x="3491879" y="5867398"/>
            <a:ext cx="432048" cy="509589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47" name="Line 10"/>
          <p:cNvSpPr>
            <a:spLocks noChangeShapeType="1"/>
          </p:cNvSpPr>
          <p:nvPr/>
        </p:nvSpPr>
        <p:spPr bwMode="auto">
          <a:xfrm>
            <a:off x="7020272" y="3500438"/>
            <a:ext cx="0" cy="1721296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49" name="Line 12"/>
          <p:cNvSpPr>
            <a:spLocks noChangeShapeType="1"/>
          </p:cNvSpPr>
          <p:nvPr/>
        </p:nvSpPr>
        <p:spPr bwMode="auto">
          <a:xfrm flipH="1">
            <a:off x="7232650" y="5149850"/>
            <a:ext cx="1303338" cy="503238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51" name="Line 14"/>
          <p:cNvSpPr>
            <a:spLocks noChangeShapeType="1"/>
          </p:cNvSpPr>
          <p:nvPr/>
        </p:nvSpPr>
        <p:spPr bwMode="auto">
          <a:xfrm flipH="1" flipV="1">
            <a:off x="3779837" y="5862637"/>
            <a:ext cx="866775" cy="585787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52" name="Line 15"/>
          <p:cNvSpPr>
            <a:spLocks noChangeShapeType="1"/>
          </p:cNvSpPr>
          <p:nvPr/>
        </p:nvSpPr>
        <p:spPr bwMode="auto">
          <a:xfrm flipH="1" flipV="1">
            <a:off x="4968080" y="5867399"/>
            <a:ext cx="543719" cy="581025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53" name="Text Box 16"/>
          <p:cNvSpPr txBox="1">
            <a:spLocks noChangeArrowheads="1"/>
          </p:cNvSpPr>
          <p:nvPr/>
        </p:nvSpPr>
        <p:spPr bwMode="auto">
          <a:xfrm>
            <a:off x="179388" y="4789488"/>
            <a:ext cx="41036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125"/>
              </a:spcBef>
            </a:pPr>
            <a:r>
              <a:rPr lang="en-GB">
                <a:solidFill>
                  <a:srgbClr val="FFFFFF"/>
                </a:solidFill>
                <a:latin typeface="Impact" pitchFamily="34" charset="0"/>
              </a:rPr>
              <a:t>Auto quantise</a:t>
            </a:r>
          </a:p>
        </p:txBody>
      </p:sp>
      <p:sp>
        <p:nvSpPr>
          <p:cNvPr id="14354" name="Line 17"/>
          <p:cNvSpPr>
            <a:spLocks noChangeShapeType="1"/>
          </p:cNvSpPr>
          <p:nvPr/>
        </p:nvSpPr>
        <p:spPr bwMode="auto">
          <a:xfrm flipH="1">
            <a:off x="1262062" y="5149849"/>
            <a:ext cx="0" cy="593725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55" name="Rectangle 19"/>
          <p:cNvSpPr>
            <a:spLocks noChangeArrowheads="1"/>
          </p:cNvSpPr>
          <p:nvPr/>
        </p:nvSpPr>
        <p:spPr bwMode="auto">
          <a:xfrm>
            <a:off x="107950" y="3206750"/>
            <a:ext cx="8928100" cy="936625"/>
          </a:xfrm>
          <a:prstGeom prst="rect">
            <a:avLst/>
          </a:prstGeom>
          <a:solidFill>
            <a:srgbClr val="000000">
              <a:alpha val="38823"/>
            </a:srgbClr>
          </a:solidFill>
          <a:ln w="3168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179388" y="3279775"/>
            <a:ext cx="8964612" cy="67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39725" indent="-339725"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225"/>
              </a:spcBef>
              <a:buClr>
                <a:srgbClr val="F8F8F8"/>
              </a:buClr>
              <a:buFont typeface="Times New Roman" pitchFamily="18" charset="0"/>
              <a:buAutoNum type="arabicPeriod"/>
            </a:pPr>
            <a:r>
              <a:rPr lang="en-GB">
                <a:solidFill>
                  <a:srgbClr val="F8F8F8"/>
                </a:solidFill>
                <a:latin typeface="Impact" pitchFamily="34" charset="0"/>
              </a:rPr>
              <a:t>Turn the metronome on.</a:t>
            </a:r>
          </a:p>
          <a:p>
            <a:pPr eaLnBrk="1" hangingPunct="1">
              <a:spcBef>
                <a:spcPts val="225"/>
              </a:spcBef>
              <a:buClr>
                <a:srgbClr val="F8F8F8"/>
              </a:buClr>
              <a:buFont typeface="Times New Roman" pitchFamily="18" charset="0"/>
              <a:buAutoNum type="arabicPeriod"/>
            </a:pPr>
            <a:r>
              <a:rPr lang="en-GB">
                <a:solidFill>
                  <a:srgbClr val="F8F8F8"/>
                </a:solidFill>
                <a:latin typeface="Impact" pitchFamily="34" charset="0"/>
              </a:rPr>
              <a:t>Press the record button, wait for the 8 bar count in, and then play the hook</a:t>
            </a:r>
            <a:r>
              <a:rPr lang="en-GB">
                <a:solidFill>
                  <a:srgbClr val="000000"/>
                </a:solidFill>
                <a:latin typeface="Impact" pitchFamily="34" charset="0"/>
              </a:rPr>
              <a:t>.</a:t>
            </a:r>
          </a:p>
        </p:txBody>
      </p:sp>
      <p:cxnSp>
        <p:nvCxnSpPr>
          <p:cNvPr id="14357" name="Straight Connector 2"/>
          <p:cNvCxnSpPr>
            <a:cxnSpLocks noChangeShapeType="1"/>
          </p:cNvCxnSpPr>
          <p:nvPr/>
        </p:nvCxnSpPr>
        <p:spPr bwMode="auto">
          <a:xfrm flipH="1">
            <a:off x="2916239" y="3500438"/>
            <a:ext cx="4104033" cy="0"/>
          </a:xfrm>
          <a:prstGeom prst="line">
            <a:avLst/>
          </a:prstGeom>
          <a:noFill/>
          <a:ln w="9525" algn="ctr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58" name="Line 18"/>
          <p:cNvSpPr>
            <a:spLocks noChangeShapeType="1"/>
          </p:cNvSpPr>
          <p:nvPr/>
        </p:nvSpPr>
        <p:spPr bwMode="auto">
          <a:xfrm flipH="1">
            <a:off x="6156176" y="3954463"/>
            <a:ext cx="0" cy="1789112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79388" y="981075"/>
            <a:ext cx="8713787" cy="5689600"/>
          </a:xfrm>
          <a:prstGeom prst="rect">
            <a:avLst/>
          </a:prstGeom>
          <a:solidFill>
            <a:srgbClr val="000000">
              <a:alpha val="38823"/>
            </a:srgbClr>
          </a:solidFill>
          <a:ln w="31750" cmpd="thinThick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" name="Rectangle 46"/>
          <p:cNvSpPr>
            <a:spLocks noChangeArrowheads="1"/>
          </p:cNvSpPr>
          <p:nvPr/>
        </p:nvSpPr>
        <p:spPr bwMode="auto">
          <a:xfrm>
            <a:off x="323850" y="1341438"/>
            <a:ext cx="8351838" cy="30241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" name="Line 17"/>
          <p:cNvSpPr>
            <a:spLocks noChangeShapeType="1"/>
          </p:cNvSpPr>
          <p:nvPr/>
        </p:nvSpPr>
        <p:spPr bwMode="auto">
          <a:xfrm rot="10800000" flipH="1" flipV="1">
            <a:off x="971550" y="1844675"/>
            <a:ext cx="73025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66" name="Text Box 18"/>
          <p:cNvSpPr txBox="1">
            <a:spLocks noChangeArrowheads="1"/>
          </p:cNvSpPr>
          <p:nvPr/>
        </p:nvSpPr>
        <p:spPr bwMode="auto">
          <a:xfrm>
            <a:off x="252413" y="955675"/>
            <a:ext cx="8064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457200"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914400"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371600"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1828800"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GB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PLAY THE HOOK</a:t>
            </a:r>
            <a:r>
              <a:rPr lang="en-GB" sz="14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</a:p>
        </p:txBody>
      </p:sp>
      <p:pic>
        <p:nvPicPr>
          <p:cNvPr id="5126" name="Picture 19" descr="Piano poster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55026" r="34593" b="2652"/>
          <a:stretch>
            <a:fillRect/>
          </a:stretch>
        </p:blipFill>
        <p:spPr bwMode="auto">
          <a:xfrm>
            <a:off x="323850" y="4437063"/>
            <a:ext cx="561657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 Box 20"/>
          <p:cNvSpPr txBox="1">
            <a:spLocks noChangeArrowheads="1"/>
          </p:cNvSpPr>
          <p:nvPr/>
        </p:nvSpPr>
        <p:spPr bwMode="auto">
          <a:xfrm>
            <a:off x="539750" y="6308725"/>
            <a:ext cx="3744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sz="800">
                <a:solidFill>
                  <a:schemeClr val="tx1"/>
                </a:solidFill>
              </a:rPr>
              <a:t>C is to the left - </a:t>
            </a:r>
            <a:r>
              <a:rPr lang="en-GB" sz="800">
                <a:solidFill>
                  <a:schemeClr val="tx1"/>
                </a:solidFill>
                <a:hlinkClick r:id="rId5"/>
              </a:rPr>
              <a:t>http://www.youtube.com/watch?v=zR_cwELdtHk</a:t>
            </a:r>
            <a:r>
              <a:rPr lang="en-GB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128" name="Text Box 21"/>
          <p:cNvSpPr txBox="1">
            <a:spLocks noChangeArrowheads="1"/>
          </p:cNvSpPr>
          <p:nvPr/>
        </p:nvSpPr>
        <p:spPr bwMode="auto">
          <a:xfrm>
            <a:off x="3852863" y="6453188"/>
            <a:ext cx="467995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sz="800">
                <a:solidFill>
                  <a:schemeClr val="tx1"/>
                </a:solidFill>
              </a:rPr>
              <a:t>Virtual Keyboard - </a:t>
            </a:r>
            <a:r>
              <a:rPr lang="en-GB" sz="800">
                <a:solidFill>
                  <a:schemeClr val="tx1"/>
                </a:solidFill>
                <a:hlinkClick r:id="rId6"/>
              </a:rPr>
              <a:t>http://www.bgfl.org/bgfl/custom/resources_ftp/client_ftp/ks2/music/piano/</a:t>
            </a:r>
            <a:r>
              <a:rPr lang="en-GB" sz="8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129" name="Line 23"/>
          <p:cNvSpPr>
            <a:spLocks noChangeShapeType="1"/>
          </p:cNvSpPr>
          <p:nvPr/>
        </p:nvSpPr>
        <p:spPr bwMode="auto">
          <a:xfrm rot="10800000" flipV="1">
            <a:off x="1547813" y="2205038"/>
            <a:ext cx="792162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5130" name="Rectangle 42"/>
          <p:cNvSpPr>
            <a:spLocks noChangeArrowheads="1"/>
          </p:cNvSpPr>
          <p:nvPr/>
        </p:nvSpPr>
        <p:spPr bwMode="auto">
          <a:xfrm>
            <a:off x="0" y="2943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5131" name="Group 45"/>
          <p:cNvGrpSpPr>
            <a:grpSpLocks/>
          </p:cNvGrpSpPr>
          <p:nvPr/>
        </p:nvGrpSpPr>
        <p:grpSpPr bwMode="auto">
          <a:xfrm>
            <a:off x="323850" y="1484313"/>
            <a:ext cx="8351838" cy="2476500"/>
            <a:chOff x="204" y="963"/>
            <a:chExt cx="5261" cy="1560"/>
          </a:xfrm>
        </p:grpSpPr>
        <p:grpSp>
          <p:nvGrpSpPr>
            <p:cNvPr id="5159" name="Group 43"/>
            <p:cNvGrpSpPr>
              <a:grpSpLocks/>
            </p:cNvGrpSpPr>
            <p:nvPr/>
          </p:nvGrpSpPr>
          <p:grpSpPr bwMode="auto">
            <a:xfrm>
              <a:off x="204" y="963"/>
              <a:ext cx="5261" cy="1560"/>
              <a:chOff x="204" y="963"/>
              <a:chExt cx="5261" cy="1560"/>
            </a:xfrm>
          </p:grpSpPr>
          <p:pic>
            <p:nvPicPr>
              <p:cNvPr id="5161" name="Picture 39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" y="963"/>
                <a:ext cx="5261" cy="7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graphicFrame>
            <p:nvGraphicFramePr>
              <p:cNvPr id="5162" name="Object 41"/>
              <p:cNvGraphicFramePr>
                <a:graphicFrameLocks noChangeAspect="1"/>
              </p:cNvGraphicFramePr>
              <p:nvPr/>
            </p:nvGraphicFramePr>
            <p:xfrm>
              <a:off x="204" y="1752"/>
              <a:ext cx="5261" cy="77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76" name="Image" r:id="rId8" imgW="8709660" imgH="967740" progId="Photoshop.Image.9">
                      <p:embed/>
                    </p:oleObj>
                  </mc:Choice>
                  <mc:Fallback>
                    <p:oleObj name="Image" r:id="rId8" imgW="8709660" imgH="967740" progId="Photoshop.Image.9">
                      <p:embed/>
                      <p:pic>
                        <p:nvPicPr>
                          <p:cNvPr id="0" name="Object 4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4" y="1752"/>
                            <a:ext cx="5261" cy="7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160" name="Rectangle 44"/>
            <p:cNvSpPr>
              <a:spLocks noChangeArrowheads="1"/>
            </p:cNvSpPr>
            <p:nvPr/>
          </p:nvSpPr>
          <p:spPr bwMode="auto">
            <a:xfrm>
              <a:off x="703" y="1752"/>
              <a:ext cx="453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32" name="Group 6"/>
          <p:cNvGrpSpPr>
            <a:grpSpLocks/>
          </p:cNvGrpSpPr>
          <p:nvPr/>
        </p:nvGrpSpPr>
        <p:grpSpPr bwMode="auto">
          <a:xfrm>
            <a:off x="900113" y="2708275"/>
            <a:ext cx="6529387" cy="284163"/>
            <a:chOff x="930" y="2432"/>
            <a:chExt cx="3809" cy="179"/>
          </a:xfrm>
        </p:grpSpPr>
        <p:sp>
          <p:nvSpPr>
            <p:cNvPr id="5149" name="Text Box 7"/>
            <p:cNvSpPr txBox="1">
              <a:spLocks noChangeArrowheads="1"/>
            </p:cNvSpPr>
            <p:nvPr/>
          </p:nvSpPr>
          <p:spPr bwMode="auto">
            <a:xfrm>
              <a:off x="2880" y="2432"/>
              <a:ext cx="363" cy="179"/>
            </a:xfrm>
            <a:prstGeom prst="rect">
              <a:avLst/>
            </a:prstGeom>
            <a:gradFill rotWithShape="1">
              <a:gsLst>
                <a:gs pos="0">
                  <a:srgbClr val="CC9900"/>
                </a:gs>
                <a:gs pos="50000">
                  <a:srgbClr val="FFFFCC"/>
                </a:gs>
                <a:gs pos="100000">
                  <a:srgbClr val="CC99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sz="1200" dirty="0">
                  <a:solidFill>
                    <a:schemeClr val="tx1"/>
                  </a:solidFill>
                  <a:latin typeface="Arial Narrow" pitchFamily="34" charset="0"/>
                </a:rPr>
                <a:t>F</a:t>
              </a:r>
              <a:r>
                <a:rPr lang="en-GB" sz="1200" dirty="0" smtClean="0">
                  <a:solidFill>
                    <a:schemeClr val="tx1"/>
                  </a:solidFill>
                  <a:latin typeface="Arial Narrow" pitchFamily="34" charset="0"/>
                </a:rPr>
                <a:t>#</a:t>
              </a:r>
              <a:endParaRPr lang="en-GB" sz="12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5150" name="Text Box 8"/>
            <p:cNvSpPr txBox="1">
              <a:spLocks noChangeArrowheads="1"/>
            </p:cNvSpPr>
            <p:nvPr/>
          </p:nvSpPr>
          <p:spPr bwMode="auto">
            <a:xfrm>
              <a:off x="3288" y="2432"/>
              <a:ext cx="226" cy="179"/>
            </a:xfrm>
            <a:prstGeom prst="rect">
              <a:avLst/>
            </a:prstGeom>
            <a:gradFill rotWithShape="1">
              <a:gsLst>
                <a:gs pos="0">
                  <a:srgbClr val="CC9900"/>
                </a:gs>
                <a:gs pos="50000">
                  <a:srgbClr val="FFFFCC"/>
                </a:gs>
                <a:gs pos="100000">
                  <a:srgbClr val="CC99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sz="1200" dirty="0" smtClean="0">
                  <a:solidFill>
                    <a:schemeClr val="tx1"/>
                  </a:solidFill>
                  <a:latin typeface="Arial Narrow" pitchFamily="34" charset="0"/>
                </a:rPr>
                <a:t>E</a:t>
              </a:r>
              <a:endParaRPr lang="en-GB" sz="12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5151" name="Text Box 9"/>
            <p:cNvSpPr txBox="1">
              <a:spLocks noChangeArrowheads="1"/>
            </p:cNvSpPr>
            <p:nvPr/>
          </p:nvSpPr>
          <p:spPr bwMode="auto">
            <a:xfrm>
              <a:off x="3560" y="2432"/>
              <a:ext cx="817" cy="179"/>
            </a:xfrm>
            <a:prstGeom prst="rect">
              <a:avLst/>
            </a:prstGeom>
            <a:gradFill rotWithShape="1">
              <a:gsLst>
                <a:gs pos="0">
                  <a:srgbClr val="CC9900"/>
                </a:gs>
                <a:gs pos="50000">
                  <a:srgbClr val="FFFFCC"/>
                </a:gs>
                <a:gs pos="100000">
                  <a:srgbClr val="CC99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sz="1200" dirty="0">
                  <a:solidFill>
                    <a:schemeClr val="tx1"/>
                  </a:solidFill>
                  <a:latin typeface="Arial Narrow" pitchFamily="34" charset="0"/>
                </a:rPr>
                <a:t>C</a:t>
              </a:r>
              <a:r>
                <a:rPr lang="en-GB" sz="1200" dirty="0" smtClean="0">
                  <a:solidFill>
                    <a:schemeClr val="tx1"/>
                  </a:solidFill>
                  <a:latin typeface="Arial Narrow" pitchFamily="34" charset="0"/>
                </a:rPr>
                <a:t>#</a:t>
              </a:r>
              <a:endParaRPr lang="en-GB" sz="12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5152" name="Text Box 10"/>
            <p:cNvSpPr txBox="1">
              <a:spLocks noChangeArrowheads="1"/>
            </p:cNvSpPr>
            <p:nvPr/>
          </p:nvSpPr>
          <p:spPr bwMode="auto">
            <a:xfrm>
              <a:off x="2608" y="2432"/>
              <a:ext cx="226" cy="179"/>
            </a:xfrm>
            <a:prstGeom prst="rect">
              <a:avLst/>
            </a:prstGeom>
            <a:gradFill rotWithShape="1">
              <a:gsLst>
                <a:gs pos="0">
                  <a:srgbClr val="CC9900"/>
                </a:gs>
                <a:gs pos="50000">
                  <a:srgbClr val="FFFFCC"/>
                </a:gs>
                <a:gs pos="100000">
                  <a:srgbClr val="CC99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sz="1200" dirty="0">
                  <a:solidFill>
                    <a:schemeClr val="tx1"/>
                  </a:solidFill>
                  <a:latin typeface="Arial Narrow" pitchFamily="34" charset="0"/>
                </a:rPr>
                <a:t>G</a:t>
              </a:r>
              <a:r>
                <a:rPr lang="en-GB" sz="1200" dirty="0" smtClean="0">
                  <a:solidFill>
                    <a:schemeClr val="tx1"/>
                  </a:solidFill>
                  <a:latin typeface="Arial Narrow" pitchFamily="34" charset="0"/>
                </a:rPr>
                <a:t>#</a:t>
              </a:r>
              <a:endParaRPr lang="en-GB" sz="12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5153" name="Text Box 11"/>
            <p:cNvSpPr txBox="1">
              <a:spLocks noChangeArrowheads="1"/>
            </p:cNvSpPr>
            <p:nvPr/>
          </p:nvSpPr>
          <p:spPr bwMode="auto">
            <a:xfrm>
              <a:off x="2381" y="2432"/>
              <a:ext cx="226" cy="179"/>
            </a:xfrm>
            <a:prstGeom prst="rect">
              <a:avLst/>
            </a:prstGeom>
            <a:gradFill rotWithShape="1">
              <a:gsLst>
                <a:gs pos="0">
                  <a:srgbClr val="CC9900"/>
                </a:gs>
                <a:gs pos="50000">
                  <a:srgbClr val="FFFFCC"/>
                </a:gs>
                <a:gs pos="100000">
                  <a:srgbClr val="CC99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sz="1200" dirty="0">
                  <a:solidFill>
                    <a:schemeClr val="tx1"/>
                  </a:solidFill>
                  <a:latin typeface="Arial Narrow" pitchFamily="34" charset="0"/>
                </a:rPr>
                <a:t>F</a:t>
              </a:r>
              <a:r>
                <a:rPr lang="en-GB" sz="1200" dirty="0" smtClean="0">
                  <a:solidFill>
                    <a:schemeClr val="tx1"/>
                  </a:solidFill>
                  <a:latin typeface="Arial Narrow" pitchFamily="34" charset="0"/>
                </a:rPr>
                <a:t>#</a:t>
              </a:r>
              <a:endParaRPr lang="en-GB" sz="12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5154" name="Text Box 12"/>
            <p:cNvSpPr txBox="1">
              <a:spLocks noChangeArrowheads="1"/>
            </p:cNvSpPr>
            <p:nvPr/>
          </p:nvSpPr>
          <p:spPr bwMode="auto">
            <a:xfrm>
              <a:off x="4513" y="2432"/>
              <a:ext cx="226" cy="179"/>
            </a:xfrm>
            <a:prstGeom prst="rect">
              <a:avLst/>
            </a:prstGeom>
            <a:gradFill rotWithShape="1">
              <a:gsLst>
                <a:gs pos="0">
                  <a:srgbClr val="CC9900"/>
                </a:gs>
                <a:gs pos="50000">
                  <a:srgbClr val="FFFFCC"/>
                </a:gs>
                <a:gs pos="100000">
                  <a:srgbClr val="CC99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sz="1200" dirty="0">
                  <a:solidFill>
                    <a:schemeClr val="tx1"/>
                  </a:solidFill>
                  <a:latin typeface="Arial Narrow" pitchFamily="34" charset="0"/>
                </a:rPr>
                <a:t>B</a:t>
              </a:r>
            </a:p>
          </p:txBody>
        </p:sp>
        <p:sp>
          <p:nvSpPr>
            <p:cNvPr id="5155" name="Text Box 13"/>
            <p:cNvSpPr txBox="1">
              <a:spLocks noChangeArrowheads="1"/>
            </p:cNvSpPr>
            <p:nvPr/>
          </p:nvSpPr>
          <p:spPr bwMode="auto">
            <a:xfrm>
              <a:off x="1202" y="2432"/>
              <a:ext cx="226" cy="179"/>
            </a:xfrm>
            <a:prstGeom prst="rect">
              <a:avLst/>
            </a:prstGeom>
            <a:gradFill rotWithShape="1">
              <a:gsLst>
                <a:gs pos="0">
                  <a:srgbClr val="CC9900"/>
                </a:gs>
                <a:gs pos="50000">
                  <a:srgbClr val="FFFFCC"/>
                </a:gs>
                <a:gs pos="100000">
                  <a:srgbClr val="CC99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sz="1200" dirty="0">
                  <a:solidFill>
                    <a:schemeClr val="tx1"/>
                  </a:solidFill>
                  <a:latin typeface="Arial Narrow" pitchFamily="34" charset="0"/>
                </a:rPr>
                <a:t>B</a:t>
              </a:r>
            </a:p>
          </p:txBody>
        </p:sp>
        <p:sp>
          <p:nvSpPr>
            <p:cNvPr id="5156" name="Text Box 14"/>
            <p:cNvSpPr txBox="1">
              <a:spLocks noChangeArrowheads="1"/>
            </p:cNvSpPr>
            <p:nvPr/>
          </p:nvSpPr>
          <p:spPr bwMode="auto">
            <a:xfrm>
              <a:off x="930" y="2432"/>
              <a:ext cx="226" cy="179"/>
            </a:xfrm>
            <a:prstGeom prst="rect">
              <a:avLst/>
            </a:prstGeom>
            <a:gradFill rotWithShape="1">
              <a:gsLst>
                <a:gs pos="0">
                  <a:srgbClr val="CC9900"/>
                </a:gs>
                <a:gs pos="50000">
                  <a:srgbClr val="FFFFCC"/>
                </a:gs>
                <a:gs pos="100000">
                  <a:srgbClr val="CC99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sz="1200">
                  <a:solidFill>
                    <a:schemeClr val="tx1"/>
                  </a:solidFill>
                  <a:latin typeface="Arial Narrow" pitchFamily="34" charset="0"/>
                </a:rPr>
                <a:t>A</a:t>
              </a:r>
            </a:p>
          </p:txBody>
        </p:sp>
        <p:sp>
          <p:nvSpPr>
            <p:cNvPr id="5157" name="Text Box 15"/>
            <p:cNvSpPr txBox="1">
              <a:spLocks noChangeArrowheads="1"/>
            </p:cNvSpPr>
            <p:nvPr/>
          </p:nvSpPr>
          <p:spPr bwMode="auto">
            <a:xfrm>
              <a:off x="1746" y="2432"/>
              <a:ext cx="226" cy="179"/>
            </a:xfrm>
            <a:prstGeom prst="rect">
              <a:avLst/>
            </a:prstGeom>
            <a:gradFill rotWithShape="1">
              <a:gsLst>
                <a:gs pos="0">
                  <a:srgbClr val="CC9900"/>
                </a:gs>
                <a:gs pos="50000">
                  <a:srgbClr val="FFFFCC"/>
                </a:gs>
                <a:gs pos="100000">
                  <a:srgbClr val="CC99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sz="1200" dirty="0">
                  <a:solidFill>
                    <a:schemeClr val="tx1"/>
                  </a:solidFill>
                  <a:latin typeface="Arial Narrow" pitchFamily="34" charset="0"/>
                </a:rPr>
                <a:t>E</a:t>
              </a:r>
            </a:p>
          </p:txBody>
        </p:sp>
        <p:sp>
          <p:nvSpPr>
            <p:cNvPr id="5158" name="Text Box 16"/>
            <p:cNvSpPr txBox="1">
              <a:spLocks noChangeArrowheads="1"/>
            </p:cNvSpPr>
            <p:nvPr/>
          </p:nvSpPr>
          <p:spPr bwMode="auto">
            <a:xfrm>
              <a:off x="1474" y="2432"/>
              <a:ext cx="226" cy="179"/>
            </a:xfrm>
            <a:prstGeom prst="rect">
              <a:avLst/>
            </a:prstGeom>
            <a:gradFill rotWithShape="1">
              <a:gsLst>
                <a:gs pos="0">
                  <a:srgbClr val="CC9900"/>
                </a:gs>
                <a:gs pos="50000">
                  <a:srgbClr val="FFFFCC"/>
                </a:gs>
                <a:gs pos="100000">
                  <a:srgbClr val="CC99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sz="1200" dirty="0">
                  <a:solidFill>
                    <a:schemeClr val="tx1"/>
                  </a:solidFill>
                  <a:latin typeface="Arial Narrow" pitchFamily="34" charset="0"/>
                </a:rPr>
                <a:t>C</a:t>
              </a:r>
              <a:r>
                <a:rPr lang="en-GB" sz="1200" dirty="0" smtClean="0">
                  <a:solidFill>
                    <a:schemeClr val="tx1"/>
                  </a:solidFill>
                  <a:latin typeface="Arial Narrow" pitchFamily="34" charset="0"/>
                </a:rPr>
                <a:t>#</a:t>
              </a:r>
              <a:endParaRPr lang="en-GB" sz="12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5133" name="Group 28"/>
          <p:cNvGrpSpPr>
            <a:grpSpLocks/>
          </p:cNvGrpSpPr>
          <p:nvPr/>
        </p:nvGrpSpPr>
        <p:grpSpPr bwMode="auto">
          <a:xfrm>
            <a:off x="827088" y="4008438"/>
            <a:ext cx="5908847" cy="284162"/>
            <a:chOff x="930" y="2432"/>
            <a:chExt cx="3447" cy="179"/>
          </a:xfrm>
        </p:grpSpPr>
        <p:sp>
          <p:nvSpPr>
            <p:cNvPr id="5139" name="Text Box 29"/>
            <p:cNvSpPr txBox="1">
              <a:spLocks noChangeArrowheads="1"/>
            </p:cNvSpPr>
            <p:nvPr/>
          </p:nvSpPr>
          <p:spPr bwMode="auto">
            <a:xfrm>
              <a:off x="2880" y="2432"/>
              <a:ext cx="363" cy="179"/>
            </a:xfrm>
            <a:prstGeom prst="rect">
              <a:avLst/>
            </a:prstGeom>
            <a:gradFill rotWithShape="1">
              <a:gsLst>
                <a:gs pos="0">
                  <a:srgbClr val="CC9900"/>
                </a:gs>
                <a:gs pos="50000">
                  <a:srgbClr val="FFFFCC"/>
                </a:gs>
                <a:gs pos="100000">
                  <a:srgbClr val="CC99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sz="1200" dirty="0">
                  <a:solidFill>
                    <a:schemeClr val="tx1"/>
                  </a:solidFill>
                  <a:latin typeface="Arial Narrow" pitchFamily="34" charset="0"/>
                </a:rPr>
                <a:t>F</a:t>
              </a:r>
              <a:r>
                <a:rPr lang="en-GB" sz="1200" dirty="0" smtClean="0">
                  <a:solidFill>
                    <a:schemeClr val="tx1"/>
                  </a:solidFill>
                  <a:latin typeface="Arial Narrow" pitchFamily="34" charset="0"/>
                </a:rPr>
                <a:t>#</a:t>
              </a:r>
              <a:endParaRPr lang="en-GB" sz="12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5140" name="Text Box 30"/>
            <p:cNvSpPr txBox="1">
              <a:spLocks noChangeArrowheads="1"/>
            </p:cNvSpPr>
            <p:nvPr/>
          </p:nvSpPr>
          <p:spPr bwMode="auto">
            <a:xfrm>
              <a:off x="3288" y="2432"/>
              <a:ext cx="226" cy="179"/>
            </a:xfrm>
            <a:prstGeom prst="rect">
              <a:avLst/>
            </a:prstGeom>
            <a:gradFill rotWithShape="1">
              <a:gsLst>
                <a:gs pos="0">
                  <a:srgbClr val="CC9900"/>
                </a:gs>
                <a:gs pos="50000">
                  <a:srgbClr val="FFFFCC"/>
                </a:gs>
                <a:gs pos="100000">
                  <a:srgbClr val="CC99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sz="1200" dirty="0" smtClean="0">
                  <a:solidFill>
                    <a:schemeClr val="tx1"/>
                  </a:solidFill>
                  <a:latin typeface="Arial Narrow" pitchFamily="34" charset="0"/>
                </a:rPr>
                <a:t>E</a:t>
              </a:r>
              <a:endParaRPr lang="en-GB" sz="12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5141" name="Text Box 31"/>
            <p:cNvSpPr txBox="1">
              <a:spLocks noChangeArrowheads="1"/>
            </p:cNvSpPr>
            <p:nvPr/>
          </p:nvSpPr>
          <p:spPr bwMode="auto">
            <a:xfrm>
              <a:off x="3560" y="2432"/>
              <a:ext cx="817" cy="179"/>
            </a:xfrm>
            <a:prstGeom prst="rect">
              <a:avLst/>
            </a:prstGeom>
            <a:gradFill rotWithShape="1">
              <a:gsLst>
                <a:gs pos="0">
                  <a:srgbClr val="CC9900"/>
                </a:gs>
                <a:gs pos="50000">
                  <a:srgbClr val="FFFFCC"/>
                </a:gs>
                <a:gs pos="100000">
                  <a:srgbClr val="CC99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sz="1200" dirty="0">
                  <a:solidFill>
                    <a:schemeClr val="tx1"/>
                  </a:solidFill>
                  <a:latin typeface="Arial Narrow" pitchFamily="34" charset="0"/>
                </a:rPr>
                <a:t>C</a:t>
              </a:r>
              <a:r>
                <a:rPr lang="en-GB" sz="1200" dirty="0" smtClean="0">
                  <a:solidFill>
                    <a:schemeClr val="tx1"/>
                  </a:solidFill>
                  <a:latin typeface="Arial Narrow" pitchFamily="34" charset="0"/>
                </a:rPr>
                <a:t>#</a:t>
              </a:r>
              <a:endParaRPr lang="en-GB" sz="12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5142" name="Text Box 32"/>
            <p:cNvSpPr txBox="1">
              <a:spLocks noChangeArrowheads="1"/>
            </p:cNvSpPr>
            <p:nvPr/>
          </p:nvSpPr>
          <p:spPr bwMode="auto">
            <a:xfrm>
              <a:off x="2608" y="2432"/>
              <a:ext cx="226" cy="179"/>
            </a:xfrm>
            <a:prstGeom prst="rect">
              <a:avLst/>
            </a:prstGeom>
            <a:gradFill rotWithShape="1">
              <a:gsLst>
                <a:gs pos="0">
                  <a:srgbClr val="CC9900"/>
                </a:gs>
                <a:gs pos="50000">
                  <a:srgbClr val="FFFFCC"/>
                </a:gs>
                <a:gs pos="100000">
                  <a:srgbClr val="CC99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sz="1200" dirty="0" smtClean="0">
                  <a:solidFill>
                    <a:schemeClr val="tx1"/>
                  </a:solidFill>
                  <a:latin typeface="Arial Narrow" pitchFamily="34" charset="0"/>
                </a:rPr>
                <a:t>G#</a:t>
              </a:r>
              <a:endParaRPr lang="en-GB" sz="12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5143" name="Text Box 33"/>
            <p:cNvSpPr txBox="1">
              <a:spLocks noChangeArrowheads="1"/>
            </p:cNvSpPr>
            <p:nvPr/>
          </p:nvSpPr>
          <p:spPr bwMode="auto">
            <a:xfrm>
              <a:off x="2381" y="2432"/>
              <a:ext cx="226" cy="179"/>
            </a:xfrm>
            <a:prstGeom prst="rect">
              <a:avLst/>
            </a:prstGeom>
            <a:gradFill rotWithShape="1">
              <a:gsLst>
                <a:gs pos="0">
                  <a:srgbClr val="CC9900"/>
                </a:gs>
                <a:gs pos="50000">
                  <a:srgbClr val="FFFFCC"/>
                </a:gs>
                <a:gs pos="100000">
                  <a:srgbClr val="CC99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sz="1200" dirty="0">
                  <a:solidFill>
                    <a:schemeClr val="tx1"/>
                  </a:solidFill>
                  <a:latin typeface="Arial Narrow" pitchFamily="34" charset="0"/>
                </a:rPr>
                <a:t>F</a:t>
              </a:r>
              <a:r>
                <a:rPr lang="en-GB" sz="1200" dirty="0" smtClean="0">
                  <a:solidFill>
                    <a:schemeClr val="tx1"/>
                  </a:solidFill>
                  <a:latin typeface="Arial Narrow" pitchFamily="34" charset="0"/>
                </a:rPr>
                <a:t>#</a:t>
              </a:r>
              <a:endParaRPr lang="en-GB" sz="12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5145" name="Text Box 35"/>
            <p:cNvSpPr txBox="1">
              <a:spLocks noChangeArrowheads="1"/>
            </p:cNvSpPr>
            <p:nvPr/>
          </p:nvSpPr>
          <p:spPr bwMode="auto">
            <a:xfrm>
              <a:off x="1202" y="2432"/>
              <a:ext cx="226" cy="179"/>
            </a:xfrm>
            <a:prstGeom prst="rect">
              <a:avLst/>
            </a:prstGeom>
            <a:gradFill rotWithShape="1">
              <a:gsLst>
                <a:gs pos="0">
                  <a:srgbClr val="CC9900"/>
                </a:gs>
                <a:gs pos="50000">
                  <a:srgbClr val="FFFFCC"/>
                </a:gs>
                <a:gs pos="100000">
                  <a:srgbClr val="CC99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sz="1200" dirty="0">
                  <a:solidFill>
                    <a:schemeClr val="tx1"/>
                  </a:solidFill>
                  <a:latin typeface="Arial Narrow" pitchFamily="34" charset="0"/>
                </a:rPr>
                <a:t>B</a:t>
              </a:r>
            </a:p>
          </p:txBody>
        </p:sp>
        <p:sp>
          <p:nvSpPr>
            <p:cNvPr id="5146" name="Text Box 36"/>
            <p:cNvSpPr txBox="1">
              <a:spLocks noChangeArrowheads="1"/>
            </p:cNvSpPr>
            <p:nvPr/>
          </p:nvSpPr>
          <p:spPr bwMode="auto">
            <a:xfrm>
              <a:off x="930" y="2432"/>
              <a:ext cx="226" cy="179"/>
            </a:xfrm>
            <a:prstGeom prst="rect">
              <a:avLst/>
            </a:prstGeom>
            <a:gradFill rotWithShape="1">
              <a:gsLst>
                <a:gs pos="0">
                  <a:srgbClr val="CC9900"/>
                </a:gs>
                <a:gs pos="50000">
                  <a:srgbClr val="FFFFCC"/>
                </a:gs>
                <a:gs pos="100000">
                  <a:srgbClr val="CC99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sz="1200">
                  <a:solidFill>
                    <a:schemeClr val="tx1"/>
                  </a:solidFill>
                  <a:latin typeface="Arial Narrow" pitchFamily="34" charset="0"/>
                </a:rPr>
                <a:t>A</a:t>
              </a:r>
            </a:p>
          </p:txBody>
        </p:sp>
        <p:sp>
          <p:nvSpPr>
            <p:cNvPr id="5147" name="Text Box 37"/>
            <p:cNvSpPr txBox="1">
              <a:spLocks noChangeArrowheads="1"/>
            </p:cNvSpPr>
            <p:nvPr/>
          </p:nvSpPr>
          <p:spPr bwMode="auto">
            <a:xfrm>
              <a:off x="1746" y="2432"/>
              <a:ext cx="226" cy="179"/>
            </a:xfrm>
            <a:prstGeom prst="rect">
              <a:avLst/>
            </a:prstGeom>
            <a:gradFill rotWithShape="1">
              <a:gsLst>
                <a:gs pos="0">
                  <a:srgbClr val="CC9900"/>
                </a:gs>
                <a:gs pos="50000">
                  <a:srgbClr val="FFFFCC"/>
                </a:gs>
                <a:gs pos="100000">
                  <a:srgbClr val="CC99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sz="1200" dirty="0" smtClean="0">
                  <a:solidFill>
                    <a:schemeClr val="tx1"/>
                  </a:solidFill>
                  <a:latin typeface="Arial Narrow" pitchFamily="34" charset="0"/>
                </a:rPr>
                <a:t>E</a:t>
              </a:r>
              <a:endParaRPr lang="en-GB" sz="12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5148" name="Text Box 38"/>
            <p:cNvSpPr txBox="1">
              <a:spLocks noChangeArrowheads="1"/>
            </p:cNvSpPr>
            <p:nvPr/>
          </p:nvSpPr>
          <p:spPr bwMode="auto">
            <a:xfrm>
              <a:off x="1474" y="2432"/>
              <a:ext cx="226" cy="179"/>
            </a:xfrm>
            <a:prstGeom prst="rect">
              <a:avLst/>
            </a:prstGeom>
            <a:gradFill rotWithShape="1">
              <a:gsLst>
                <a:gs pos="0">
                  <a:srgbClr val="CC9900"/>
                </a:gs>
                <a:gs pos="50000">
                  <a:srgbClr val="FFFFCC"/>
                </a:gs>
                <a:gs pos="100000">
                  <a:srgbClr val="CC99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sz="1200" dirty="0">
                  <a:solidFill>
                    <a:schemeClr val="tx1"/>
                  </a:solidFill>
                  <a:latin typeface="Arial Narrow" pitchFamily="34" charset="0"/>
                </a:rPr>
                <a:t>C</a:t>
              </a:r>
              <a:r>
                <a:rPr lang="en-GB" sz="1200" dirty="0" smtClean="0">
                  <a:solidFill>
                    <a:schemeClr val="tx1"/>
                  </a:solidFill>
                  <a:latin typeface="Arial Narrow" pitchFamily="34" charset="0"/>
                </a:rPr>
                <a:t>#</a:t>
              </a:r>
              <a:endParaRPr lang="en-GB" sz="12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pic>
        <p:nvPicPr>
          <p:cNvPr id="5134" name="Picture 25" descr="lines_and_spac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6" b="53357"/>
          <a:stretch>
            <a:fillRect/>
          </a:stretch>
        </p:blipFill>
        <p:spPr bwMode="auto">
          <a:xfrm>
            <a:off x="6011863" y="5373688"/>
            <a:ext cx="2663825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24" descr="lines_and_spac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72"/>
          <a:stretch>
            <a:fillRect/>
          </a:stretch>
        </p:blipFill>
        <p:spPr bwMode="auto">
          <a:xfrm>
            <a:off x="6011863" y="4437063"/>
            <a:ext cx="26638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Rectangle 47"/>
          <p:cNvSpPr>
            <a:spLocks noChangeArrowheads="1"/>
          </p:cNvSpPr>
          <p:nvPr/>
        </p:nvSpPr>
        <p:spPr bwMode="auto">
          <a:xfrm>
            <a:off x="1042988" y="1484313"/>
            <a:ext cx="720725" cy="3603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7" name="Rectangle 22"/>
          <p:cNvSpPr>
            <a:spLocks/>
          </p:cNvSpPr>
          <p:nvPr/>
        </p:nvSpPr>
        <p:spPr bwMode="auto">
          <a:xfrm>
            <a:off x="395288" y="1341438"/>
            <a:ext cx="770572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642938">
              <a:buClrTx/>
              <a:buSzTx/>
              <a:buFontTx/>
              <a:buNone/>
            </a:pPr>
            <a:r>
              <a:rPr lang="en-US" sz="1400">
                <a:solidFill>
                  <a:schemeClr val="tx1"/>
                </a:solidFill>
                <a:latin typeface="Impact" pitchFamily="34" charset="0"/>
                <a:sym typeface="Hoefler Text" charset="0"/>
              </a:rPr>
              <a:t>Key signature:</a:t>
            </a:r>
            <a:r>
              <a:rPr lang="en-US" sz="1400">
                <a:solidFill>
                  <a:schemeClr val="tx1"/>
                </a:solidFill>
                <a:latin typeface="Arial Narrow" pitchFamily="34" charset="0"/>
                <a:sym typeface="Hoefler Text" charset="0"/>
              </a:rPr>
              <a:t> The sharps F, C and G. So every time we see F, C or G we play F#, C# and G# instead.</a:t>
            </a:r>
          </a:p>
        </p:txBody>
      </p:sp>
      <p:sp>
        <p:nvSpPr>
          <p:cNvPr id="5138" name="Rectangle 3"/>
          <p:cNvSpPr>
            <a:spLocks/>
          </p:cNvSpPr>
          <p:nvPr/>
        </p:nvSpPr>
        <p:spPr bwMode="auto">
          <a:xfrm>
            <a:off x="395288" y="1543050"/>
            <a:ext cx="6840537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642938">
              <a:buClrTx/>
              <a:buSzTx/>
              <a:buFontTx/>
              <a:buNone/>
            </a:pPr>
            <a:r>
              <a:rPr lang="en-US" sz="1400">
                <a:solidFill>
                  <a:schemeClr val="tx1"/>
                </a:solidFill>
                <a:latin typeface="Impact" pitchFamily="34" charset="0"/>
                <a:sym typeface="Hoefler Text" charset="0"/>
              </a:rPr>
              <a:t>Tempo:</a:t>
            </a:r>
            <a:r>
              <a:rPr lang="en-US" sz="1400">
                <a:solidFill>
                  <a:schemeClr val="tx1"/>
                </a:solidFill>
                <a:latin typeface="Arial Narrow" pitchFamily="34" charset="0"/>
                <a:sym typeface="Hoefler Text" charset="0"/>
              </a:rPr>
              <a:t> This tells us that the tempo is 122 beats per minute.</a:t>
            </a: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-36513" y="5445125"/>
            <a:ext cx="4897438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4063"/>
              </a:spcBef>
              <a:defRPr/>
            </a:pPr>
            <a:r>
              <a:rPr lang="en-GB" sz="6500" u="sng" smtClean="0"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Stage 2</a:t>
            </a:r>
          </a:p>
        </p:txBody>
      </p: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0" y="6453188"/>
            <a:ext cx="4176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400">
                <a:solidFill>
                  <a:srgbClr val="000000"/>
                </a:solidFill>
                <a:latin typeface="Impact" pitchFamily="34" charset="0"/>
              </a:rPr>
              <a:t>Punch in the bass line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68982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79388" y="981075"/>
            <a:ext cx="8856662" cy="5800540"/>
          </a:xfrm>
          <a:prstGeom prst="rect">
            <a:avLst/>
          </a:prstGeom>
          <a:solidFill>
            <a:srgbClr val="000000">
              <a:alpha val="38823"/>
            </a:srgbClr>
          </a:solidFill>
          <a:ln w="31750" cmpd="thinThick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4109" name="Picture 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01" b="25950"/>
          <a:stretch/>
        </p:blipFill>
        <p:spPr bwMode="auto">
          <a:xfrm>
            <a:off x="3251406" y="1052737"/>
            <a:ext cx="5632244" cy="340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79388" y="1628775"/>
            <a:ext cx="2952750" cy="224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>
              <a:buFont typeface="+mj-lt"/>
              <a:buAutoNum type="arabicPeriod"/>
              <a:defRPr/>
            </a:pPr>
            <a:r>
              <a:rPr lang="en-GB" dirty="0" smtClean="0">
                <a:solidFill>
                  <a:schemeClr val="bg1"/>
                </a:solidFill>
                <a:latin typeface="Impact" pitchFamily="34" charset="0"/>
              </a:rPr>
              <a:t>Right mouse click here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GB" dirty="0" smtClean="0">
              <a:solidFill>
                <a:schemeClr val="bg1"/>
              </a:solidFill>
              <a:latin typeface="Impact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GB" dirty="0" smtClean="0">
              <a:solidFill>
                <a:schemeClr val="bg1"/>
              </a:solidFill>
              <a:latin typeface="Impact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GB" dirty="0" smtClean="0">
              <a:solidFill>
                <a:schemeClr val="bg1"/>
              </a:solidFill>
              <a:latin typeface="Impact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GB" dirty="0" smtClean="0">
              <a:solidFill>
                <a:schemeClr val="bg1"/>
              </a:solidFill>
              <a:latin typeface="Impact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GB" dirty="0" smtClean="0">
                <a:solidFill>
                  <a:schemeClr val="bg1"/>
                </a:solidFill>
                <a:latin typeface="Impact" pitchFamily="34" charset="0"/>
              </a:rPr>
              <a:t>Select </a:t>
            </a:r>
            <a:r>
              <a:rPr lang="en-GB" u="sng" dirty="0" smtClean="0">
                <a:solidFill>
                  <a:schemeClr val="bg1"/>
                </a:solidFill>
                <a:latin typeface="Impact" pitchFamily="34" charset="0"/>
              </a:rPr>
              <a:t>ADD INSTRUMENT TRACK</a:t>
            </a:r>
          </a:p>
          <a:p>
            <a:pPr>
              <a:defRPr/>
            </a:pPr>
            <a:endParaRPr lang="en-GB" sz="1400" dirty="0" smtClean="0">
              <a:solidFill>
                <a:srgbClr val="FFFFFF"/>
              </a:solidFill>
              <a:latin typeface="Impact" pitchFamily="34" charset="0"/>
            </a:endParaRPr>
          </a:p>
        </p:txBody>
      </p:sp>
      <p:cxnSp>
        <p:nvCxnSpPr>
          <p:cNvPr id="4101" name="Straight Arrow Connector 6"/>
          <p:cNvCxnSpPr>
            <a:cxnSpLocks noChangeShapeType="1"/>
          </p:cNvCxnSpPr>
          <p:nvPr/>
        </p:nvCxnSpPr>
        <p:spPr bwMode="auto">
          <a:xfrm>
            <a:off x="2951163" y="1844675"/>
            <a:ext cx="1800225" cy="1008261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02" name="Straight Arrow Connector 10"/>
          <p:cNvCxnSpPr>
            <a:cxnSpLocks noChangeShapeType="1"/>
          </p:cNvCxnSpPr>
          <p:nvPr/>
        </p:nvCxnSpPr>
        <p:spPr bwMode="auto">
          <a:xfrm>
            <a:off x="2951163" y="3284984"/>
            <a:ext cx="1909539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7" t="19269" r="32194" b="54567"/>
          <a:stretch/>
        </p:blipFill>
        <p:spPr bwMode="auto">
          <a:xfrm>
            <a:off x="251520" y="4653136"/>
            <a:ext cx="8607556" cy="175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77800" y="6410102"/>
            <a:ext cx="2089944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39725" indent="-339725"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buClr>
                <a:srgbClr val="FFFFFF"/>
              </a:buClr>
            </a:pPr>
            <a:r>
              <a:rPr lang="en-GB" dirty="0" smtClean="0">
                <a:solidFill>
                  <a:srgbClr val="FFFFFF"/>
                </a:solidFill>
                <a:latin typeface="Impact" pitchFamily="34" charset="0"/>
              </a:rPr>
              <a:t>3.	Click here</a:t>
            </a:r>
            <a:endParaRPr lang="en-GB" u="sng" dirty="0">
              <a:solidFill>
                <a:srgbClr val="FFFFFF"/>
              </a:solidFill>
              <a:latin typeface="Impact" pitchFamily="34" charset="0"/>
            </a:endParaRPr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 flipV="1">
            <a:off x="1691681" y="5421688"/>
            <a:ext cx="1367929" cy="1174167"/>
          </a:xfrm>
          <a:prstGeom prst="line">
            <a:avLst/>
          </a:prstGeom>
          <a:noFill/>
          <a:ln w="9360">
            <a:solidFill>
              <a:srgbClr val="FFC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2843808" y="6441863"/>
            <a:ext cx="2089944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39725" indent="-339725"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buClr>
                <a:srgbClr val="FFFFFF"/>
              </a:buClr>
            </a:pPr>
            <a:r>
              <a:rPr lang="en-GB" dirty="0" smtClean="0">
                <a:solidFill>
                  <a:srgbClr val="FFFFFF"/>
                </a:solidFill>
                <a:latin typeface="Impact" pitchFamily="34" charset="0"/>
              </a:rPr>
              <a:t>4.	Click here</a:t>
            </a:r>
            <a:endParaRPr lang="en-GB" u="sng" dirty="0">
              <a:solidFill>
                <a:srgbClr val="FFFFFF"/>
              </a:solidFill>
              <a:latin typeface="Impact" pitchFamily="34" charset="0"/>
            </a:endParaRPr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 flipV="1">
            <a:off x="4357690" y="6013245"/>
            <a:ext cx="0" cy="614372"/>
          </a:xfrm>
          <a:prstGeom prst="line">
            <a:avLst/>
          </a:prstGeom>
          <a:noFill/>
          <a:ln w="9360">
            <a:solidFill>
              <a:srgbClr val="FFC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5220072" y="6423850"/>
            <a:ext cx="2089944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39725" indent="-339725"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buClr>
                <a:srgbClr val="FFFFFF"/>
              </a:buClr>
            </a:pPr>
            <a:r>
              <a:rPr lang="en-GB" dirty="0" smtClean="0">
                <a:solidFill>
                  <a:srgbClr val="FFFFFF"/>
                </a:solidFill>
                <a:latin typeface="Impact" pitchFamily="34" charset="0"/>
              </a:rPr>
              <a:t>5.	Click here</a:t>
            </a:r>
            <a:endParaRPr lang="en-GB" u="sng" dirty="0">
              <a:solidFill>
                <a:srgbClr val="FFFFFF"/>
              </a:solidFill>
              <a:latin typeface="Impact" pitchFamily="34" charset="0"/>
            </a:endParaRPr>
          </a:p>
        </p:txBody>
      </p:sp>
      <p:sp>
        <p:nvSpPr>
          <p:cNvPr id="24" name="Line 7"/>
          <p:cNvSpPr>
            <a:spLocks noChangeShapeType="1"/>
          </p:cNvSpPr>
          <p:nvPr/>
        </p:nvSpPr>
        <p:spPr bwMode="auto">
          <a:xfrm flipV="1">
            <a:off x="6733954" y="6069948"/>
            <a:ext cx="0" cy="539655"/>
          </a:xfrm>
          <a:prstGeom prst="line">
            <a:avLst/>
          </a:prstGeom>
          <a:noFill/>
          <a:ln w="9360">
            <a:solidFill>
              <a:srgbClr val="FFC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7378600" y="6423850"/>
            <a:ext cx="2089944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39725" indent="-339725"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buClr>
                <a:srgbClr val="FFFFFF"/>
              </a:buClr>
            </a:pPr>
            <a:r>
              <a:rPr lang="en-GB" dirty="0" smtClean="0">
                <a:solidFill>
                  <a:srgbClr val="FFFFFF"/>
                </a:solidFill>
                <a:latin typeface="Impact" pitchFamily="34" charset="0"/>
              </a:rPr>
              <a:t>6.	Click here</a:t>
            </a:r>
            <a:endParaRPr lang="en-GB" u="sng" dirty="0">
              <a:solidFill>
                <a:srgbClr val="FFFFFF"/>
              </a:solidFill>
              <a:latin typeface="Impact" pitchFamily="34" charset="0"/>
            </a:endParaRPr>
          </a:p>
        </p:txBody>
      </p:sp>
      <p:sp>
        <p:nvSpPr>
          <p:cNvPr id="26" name="Line 7"/>
          <p:cNvSpPr>
            <a:spLocks noChangeShapeType="1"/>
          </p:cNvSpPr>
          <p:nvPr/>
        </p:nvSpPr>
        <p:spPr bwMode="auto">
          <a:xfrm flipH="1" flipV="1">
            <a:off x="7092280" y="5421398"/>
            <a:ext cx="1656184" cy="1172408"/>
          </a:xfrm>
          <a:prstGeom prst="line">
            <a:avLst/>
          </a:prstGeom>
          <a:noFill/>
          <a:ln w="9360">
            <a:solidFill>
              <a:srgbClr val="FFC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895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1506</Words>
  <Application>Microsoft Office PowerPoint</Application>
  <PresentationFormat>On-screen Show (4:3)</PresentationFormat>
  <Paragraphs>357</Paragraphs>
  <Slides>50</Slides>
  <Notes>28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Vocals  Pitch Shift &gt; Pitch correction  Reverb Room works Drums  Reverb Room works Dynamics &gt; Compressor Bass  Distortion Melody and Counter Melody   Modulation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Joseph Priddle</dc:creator>
  <cp:lastModifiedBy>TTu</cp:lastModifiedBy>
  <cp:revision>130</cp:revision>
  <cp:lastPrinted>1601-01-01T00:00:00Z</cp:lastPrinted>
  <dcterms:created xsi:type="dcterms:W3CDTF">2010-04-09T07:45:37Z</dcterms:created>
  <dcterms:modified xsi:type="dcterms:W3CDTF">2020-06-10T11:32:29Z</dcterms:modified>
</cp:coreProperties>
</file>